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90" r:id="rId3"/>
    <p:sldMasterId id="2147483691" r:id="rId4"/>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Lst>
  <p:sldSz cy="5143500" cx="9144000"/>
  <p:notesSz cx="6858000" cy="9144000"/>
  <p:embeddedFontLst>
    <p:embeddedFont>
      <p:font typeface="Helvetica Neue"/>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italic.fntdata"/><Relationship Id="rId83" Type="http://schemas.openxmlformats.org/officeDocument/2006/relationships/font" Target="fonts/HelveticaNeue-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HelveticaNeue-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slide" Target="slides/slide72.xml"/><Relationship Id="rId82" Type="http://schemas.openxmlformats.org/officeDocument/2006/relationships/font" Target="fonts/HelveticaNeue-regular.fntdata"/><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2" name="Shape 2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 name="Shape 480"/>
        <p:cNvGrpSpPr/>
        <p:nvPr/>
      </p:nvGrpSpPr>
      <p:grpSpPr>
        <a:xfrm>
          <a:off x="0" y="0"/>
          <a:ext cx="0" cy="0"/>
          <a:chOff x="0" y="0"/>
          <a:chExt cx="0" cy="0"/>
        </a:xfrm>
      </p:grpSpPr>
      <p:sp>
        <p:nvSpPr>
          <p:cNvPr id="481" name="Shape 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Shape 4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 name="Shape 510"/>
        <p:cNvGrpSpPr/>
        <p:nvPr/>
      </p:nvGrpSpPr>
      <p:grpSpPr>
        <a:xfrm>
          <a:off x="0" y="0"/>
          <a:ext cx="0" cy="0"/>
          <a:chOff x="0" y="0"/>
          <a:chExt cx="0" cy="0"/>
        </a:xfrm>
      </p:grpSpPr>
      <p:sp>
        <p:nvSpPr>
          <p:cNvPr id="511" name="Shape 5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 name="Shape 5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5" name="Shape 5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1" name="Shape 591"/>
        <p:cNvGrpSpPr/>
        <p:nvPr/>
      </p:nvGrpSpPr>
      <p:grpSpPr>
        <a:xfrm>
          <a:off x="0" y="0"/>
          <a:ext cx="0" cy="0"/>
          <a:chOff x="0" y="0"/>
          <a:chExt cx="0" cy="0"/>
        </a:xfrm>
      </p:grpSpPr>
      <p:sp>
        <p:nvSpPr>
          <p:cNvPr id="592" name="Shape 5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3" name="Shape 5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5" name="Shape 605"/>
        <p:cNvGrpSpPr/>
        <p:nvPr/>
      </p:nvGrpSpPr>
      <p:grpSpPr>
        <a:xfrm>
          <a:off x="0" y="0"/>
          <a:ext cx="0" cy="0"/>
          <a:chOff x="0" y="0"/>
          <a:chExt cx="0" cy="0"/>
        </a:xfrm>
      </p:grpSpPr>
      <p:sp>
        <p:nvSpPr>
          <p:cNvPr id="606" name="Shape 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Shape 6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2" name="Shape 652"/>
        <p:cNvGrpSpPr/>
        <p:nvPr/>
      </p:nvGrpSpPr>
      <p:grpSpPr>
        <a:xfrm>
          <a:off x="0" y="0"/>
          <a:ext cx="0" cy="0"/>
          <a:chOff x="0" y="0"/>
          <a:chExt cx="0" cy="0"/>
        </a:xfrm>
      </p:grpSpPr>
      <p:sp>
        <p:nvSpPr>
          <p:cNvPr id="653" name="Shape 6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4" name="Shape 6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6" name="Shape 6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0" name="Shape 690"/>
        <p:cNvGrpSpPr/>
        <p:nvPr/>
      </p:nvGrpSpPr>
      <p:grpSpPr>
        <a:xfrm>
          <a:off x="0" y="0"/>
          <a:ext cx="0" cy="0"/>
          <a:chOff x="0" y="0"/>
          <a:chExt cx="0" cy="0"/>
        </a:xfrm>
      </p:grpSpPr>
      <p:sp>
        <p:nvSpPr>
          <p:cNvPr id="691" name="Shape 6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2" name="Shape 6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5" name="Shape 705"/>
        <p:cNvGrpSpPr/>
        <p:nvPr/>
      </p:nvGrpSpPr>
      <p:grpSpPr>
        <a:xfrm>
          <a:off x="0" y="0"/>
          <a:ext cx="0" cy="0"/>
          <a:chOff x="0" y="0"/>
          <a:chExt cx="0" cy="0"/>
        </a:xfrm>
      </p:grpSpPr>
      <p:sp>
        <p:nvSpPr>
          <p:cNvPr id="706" name="Shape 7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7" name="Shape 70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4" name="Shape 714"/>
        <p:cNvGrpSpPr/>
        <p:nvPr/>
      </p:nvGrpSpPr>
      <p:grpSpPr>
        <a:xfrm>
          <a:off x="0" y="0"/>
          <a:ext cx="0" cy="0"/>
          <a:chOff x="0" y="0"/>
          <a:chExt cx="0" cy="0"/>
        </a:xfrm>
      </p:grpSpPr>
      <p:sp>
        <p:nvSpPr>
          <p:cNvPr id="715" name="Shape 7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6" name="Shape 7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8" name="Shape 728"/>
        <p:cNvGrpSpPr/>
        <p:nvPr/>
      </p:nvGrpSpPr>
      <p:grpSpPr>
        <a:xfrm>
          <a:off x="0" y="0"/>
          <a:ext cx="0" cy="0"/>
          <a:chOff x="0" y="0"/>
          <a:chExt cx="0" cy="0"/>
        </a:xfrm>
      </p:grpSpPr>
      <p:sp>
        <p:nvSpPr>
          <p:cNvPr id="729" name="Shape 7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0" name="Shape 7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3" name="Shape 743"/>
        <p:cNvGrpSpPr/>
        <p:nvPr/>
      </p:nvGrpSpPr>
      <p:grpSpPr>
        <a:xfrm>
          <a:off x="0" y="0"/>
          <a:ext cx="0" cy="0"/>
          <a:chOff x="0" y="0"/>
          <a:chExt cx="0" cy="0"/>
        </a:xfrm>
      </p:grpSpPr>
      <p:sp>
        <p:nvSpPr>
          <p:cNvPr id="744" name="Shape 7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5" name="Shape 7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9" name="Shape 759"/>
        <p:cNvGrpSpPr/>
        <p:nvPr/>
      </p:nvGrpSpPr>
      <p:grpSpPr>
        <a:xfrm>
          <a:off x="0" y="0"/>
          <a:ext cx="0" cy="0"/>
          <a:chOff x="0" y="0"/>
          <a:chExt cx="0" cy="0"/>
        </a:xfrm>
      </p:grpSpPr>
      <p:sp>
        <p:nvSpPr>
          <p:cNvPr id="760" name="Shape 7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1" name="Shape 7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6" name="Shape 776"/>
        <p:cNvGrpSpPr/>
        <p:nvPr/>
      </p:nvGrpSpPr>
      <p:grpSpPr>
        <a:xfrm>
          <a:off x="0" y="0"/>
          <a:ext cx="0" cy="0"/>
          <a:chOff x="0" y="0"/>
          <a:chExt cx="0" cy="0"/>
        </a:xfrm>
      </p:grpSpPr>
      <p:sp>
        <p:nvSpPr>
          <p:cNvPr id="777" name="Shape 7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8" name="Shape 7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4" name="Shape 794"/>
        <p:cNvGrpSpPr/>
        <p:nvPr/>
      </p:nvGrpSpPr>
      <p:grpSpPr>
        <a:xfrm>
          <a:off x="0" y="0"/>
          <a:ext cx="0" cy="0"/>
          <a:chOff x="0" y="0"/>
          <a:chExt cx="0" cy="0"/>
        </a:xfrm>
      </p:grpSpPr>
      <p:sp>
        <p:nvSpPr>
          <p:cNvPr id="795" name="Shape 7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6" name="Shape 7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3" name="Shape 813"/>
        <p:cNvGrpSpPr/>
        <p:nvPr/>
      </p:nvGrpSpPr>
      <p:grpSpPr>
        <a:xfrm>
          <a:off x="0" y="0"/>
          <a:ext cx="0" cy="0"/>
          <a:chOff x="0" y="0"/>
          <a:chExt cx="0" cy="0"/>
        </a:xfrm>
      </p:grpSpPr>
      <p:sp>
        <p:nvSpPr>
          <p:cNvPr id="814" name="Shape 8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5" name="Shape 8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0" name="Shape 820"/>
        <p:cNvGrpSpPr/>
        <p:nvPr/>
      </p:nvGrpSpPr>
      <p:grpSpPr>
        <a:xfrm>
          <a:off x="0" y="0"/>
          <a:ext cx="0" cy="0"/>
          <a:chOff x="0" y="0"/>
          <a:chExt cx="0" cy="0"/>
        </a:xfrm>
      </p:grpSpPr>
      <p:sp>
        <p:nvSpPr>
          <p:cNvPr id="821" name="Shape 8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2" name="Shape 8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9" name="Shape 829"/>
        <p:cNvGrpSpPr/>
        <p:nvPr/>
      </p:nvGrpSpPr>
      <p:grpSpPr>
        <a:xfrm>
          <a:off x="0" y="0"/>
          <a:ext cx="0" cy="0"/>
          <a:chOff x="0" y="0"/>
          <a:chExt cx="0" cy="0"/>
        </a:xfrm>
      </p:grpSpPr>
      <p:sp>
        <p:nvSpPr>
          <p:cNvPr id="830" name="Shape 8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1" name="Shape 8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6" name="Shape 896"/>
        <p:cNvGrpSpPr/>
        <p:nvPr/>
      </p:nvGrpSpPr>
      <p:grpSpPr>
        <a:xfrm>
          <a:off x="0" y="0"/>
          <a:ext cx="0" cy="0"/>
          <a:chOff x="0" y="0"/>
          <a:chExt cx="0" cy="0"/>
        </a:xfrm>
      </p:grpSpPr>
      <p:sp>
        <p:nvSpPr>
          <p:cNvPr id="897" name="Shape 8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8" name="Shape 8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1" name="Shape 931"/>
        <p:cNvGrpSpPr/>
        <p:nvPr/>
      </p:nvGrpSpPr>
      <p:grpSpPr>
        <a:xfrm>
          <a:off x="0" y="0"/>
          <a:ext cx="0" cy="0"/>
          <a:chOff x="0" y="0"/>
          <a:chExt cx="0" cy="0"/>
        </a:xfrm>
      </p:grpSpPr>
      <p:sp>
        <p:nvSpPr>
          <p:cNvPr id="932" name="Shape 9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3" name="Shape 9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2" name="Shape 98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8" name="Shape 988"/>
        <p:cNvGrpSpPr/>
        <p:nvPr/>
      </p:nvGrpSpPr>
      <p:grpSpPr>
        <a:xfrm>
          <a:off x="0" y="0"/>
          <a:ext cx="0" cy="0"/>
          <a:chOff x="0" y="0"/>
          <a:chExt cx="0" cy="0"/>
        </a:xfrm>
      </p:grpSpPr>
      <p:sp>
        <p:nvSpPr>
          <p:cNvPr id="989" name="Shape 9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0" name="Shape 9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7" name="Shape 997"/>
        <p:cNvGrpSpPr/>
        <p:nvPr/>
      </p:nvGrpSpPr>
      <p:grpSpPr>
        <a:xfrm>
          <a:off x="0" y="0"/>
          <a:ext cx="0" cy="0"/>
          <a:chOff x="0" y="0"/>
          <a:chExt cx="0" cy="0"/>
        </a:xfrm>
      </p:grpSpPr>
      <p:sp>
        <p:nvSpPr>
          <p:cNvPr id="998" name="Shape 9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9" name="Shape 9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5" name="Shape 1025"/>
        <p:cNvGrpSpPr/>
        <p:nvPr/>
      </p:nvGrpSpPr>
      <p:grpSpPr>
        <a:xfrm>
          <a:off x="0" y="0"/>
          <a:ext cx="0" cy="0"/>
          <a:chOff x="0" y="0"/>
          <a:chExt cx="0" cy="0"/>
        </a:xfrm>
      </p:grpSpPr>
      <p:sp>
        <p:nvSpPr>
          <p:cNvPr id="1026" name="Shape 10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7" name="Shape 10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2" name="Shape 1042"/>
        <p:cNvGrpSpPr/>
        <p:nvPr/>
      </p:nvGrpSpPr>
      <p:grpSpPr>
        <a:xfrm>
          <a:off x="0" y="0"/>
          <a:ext cx="0" cy="0"/>
          <a:chOff x="0" y="0"/>
          <a:chExt cx="0" cy="0"/>
        </a:xfrm>
      </p:grpSpPr>
      <p:sp>
        <p:nvSpPr>
          <p:cNvPr id="1043" name="Shape 10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4" name="Shape 10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7" name="Shape 1047"/>
        <p:cNvGrpSpPr/>
        <p:nvPr/>
      </p:nvGrpSpPr>
      <p:grpSpPr>
        <a:xfrm>
          <a:off x="0" y="0"/>
          <a:ext cx="0" cy="0"/>
          <a:chOff x="0" y="0"/>
          <a:chExt cx="0" cy="0"/>
        </a:xfrm>
      </p:grpSpPr>
      <p:sp>
        <p:nvSpPr>
          <p:cNvPr id="1048" name="Shape 10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9" name="Shape 10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3" name="Shape 1053"/>
        <p:cNvGrpSpPr/>
        <p:nvPr/>
      </p:nvGrpSpPr>
      <p:grpSpPr>
        <a:xfrm>
          <a:off x="0" y="0"/>
          <a:ext cx="0" cy="0"/>
          <a:chOff x="0" y="0"/>
          <a:chExt cx="0" cy="0"/>
        </a:xfrm>
      </p:grpSpPr>
      <p:sp>
        <p:nvSpPr>
          <p:cNvPr id="1054" name="Shape 10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5" name="Shape 10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9" name="Shape 1059"/>
        <p:cNvGrpSpPr/>
        <p:nvPr/>
      </p:nvGrpSpPr>
      <p:grpSpPr>
        <a:xfrm>
          <a:off x="0" y="0"/>
          <a:ext cx="0" cy="0"/>
          <a:chOff x="0" y="0"/>
          <a:chExt cx="0" cy="0"/>
        </a:xfrm>
      </p:grpSpPr>
      <p:sp>
        <p:nvSpPr>
          <p:cNvPr id="1060" name="Shape 10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1" name="Shape 10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9" name="Shape 10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 name="Shape 1077"/>
        <p:cNvGrpSpPr/>
        <p:nvPr/>
      </p:nvGrpSpPr>
      <p:grpSpPr>
        <a:xfrm>
          <a:off x="0" y="0"/>
          <a:ext cx="0" cy="0"/>
          <a:chOff x="0" y="0"/>
          <a:chExt cx="0" cy="0"/>
        </a:xfrm>
      </p:grpSpPr>
      <p:sp>
        <p:nvSpPr>
          <p:cNvPr id="1078" name="Shape 10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9" name="Shape 10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9" name="Shape 1089"/>
        <p:cNvGrpSpPr/>
        <p:nvPr/>
      </p:nvGrpSpPr>
      <p:grpSpPr>
        <a:xfrm>
          <a:off x="0" y="0"/>
          <a:ext cx="0" cy="0"/>
          <a:chOff x="0" y="0"/>
          <a:chExt cx="0" cy="0"/>
        </a:xfrm>
      </p:grpSpPr>
      <p:sp>
        <p:nvSpPr>
          <p:cNvPr id="1090" name="Shape 10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1" name="Shape 10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4" name="Shape 1104"/>
        <p:cNvGrpSpPr/>
        <p:nvPr/>
      </p:nvGrpSpPr>
      <p:grpSpPr>
        <a:xfrm>
          <a:off x="0" y="0"/>
          <a:ext cx="0" cy="0"/>
          <a:chOff x="0" y="0"/>
          <a:chExt cx="0" cy="0"/>
        </a:xfrm>
      </p:grpSpPr>
      <p:sp>
        <p:nvSpPr>
          <p:cNvPr id="1105" name="Shape 1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6" name="Shape 11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As you are likely all aware, this is what Minx, our styling cockpit, looks like today. Stylists have access to information about the client on their left, three possible views of items in the center of the screen, and access to a variety of filters at the top of the page. Now, I’d like to show you the current RBM prototype. </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9" name="Shape 1109"/>
        <p:cNvGrpSpPr/>
        <p:nvPr/>
      </p:nvGrpSpPr>
      <p:grpSpPr>
        <a:xfrm>
          <a:off x="0" y="0"/>
          <a:ext cx="0" cy="0"/>
          <a:chOff x="0" y="0"/>
          <a:chExt cx="0" cy="0"/>
        </a:xfrm>
      </p:grpSpPr>
      <p:sp>
        <p:nvSpPr>
          <p:cNvPr id="1110" name="Shape 1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1" name="Shape 111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As you can see, we have many of the same Minx features. What’s new is stylists will have access to a variety of “rows” to pick items from. In my RBM screen capture, you’ll see an “Overall Best Bets” row, which is equivalent to what stylists currently see in Minx. Below that there will be several other kinds of rows, some of which I’d like to share with you here.</a:t>
            </a:r>
            <a:r>
              <a:rPr i="1" lang="en"/>
              <a:t> When styling different clients, different rows may show up as appropriate.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4" name="Shape 1114"/>
        <p:cNvGrpSpPr/>
        <p:nvPr/>
      </p:nvGrpSpPr>
      <p:grpSpPr>
        <a:xfrm>
          <a:off x="0" y="0"/>
          <a:ext cx="0" cy="0"/>
          <a:chOff x="0" y="0"/>
          <a:chExt cx="0" cy="0"/>
        </a:xfrm>
      </p:grpSpPr>
      <p:sp>
        <p:nvSpPr>
          <p:cNvPr id="1115" name="Shape 1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6" name="Shape 11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One broad class of rows will be “Good For” rows. These will be populated by items that do particularly well for a specific group of clients. Examples could be items that do well for clients of a specific age, or height. Items that do well for maternity clients, or clients who are edgy. As an example, if I had a busty client, I might use a good for busty row.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9" name="Shape 1129"/>
        <p:cNvGrpSpPr/>
        <p:nvPr/>
      </p:nvGrpSpPr>
      <p:grpSpPr>
        <a:xfrm>
          <a:off x="0" y="0"/>
          <a:ext cx="0" cy="0"/>
          <a:chOff x="0" y="0"/>
          <a:chExt cx="0" cy="0"/>
        </a:xfrm>
      </p:grpSpPr>
      <p:sp>
        <p:nvSpPr>
          <p:cNvPr id="1130" name="Shape 1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1" name="Shape 11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Another class of rows will use so called “collaborative filtering” methods. You’ve probably seen when using Amazon - think “client’s that bought this item also bought these items”. For example, if my client previously bought the Moni, I might want to know what other clients who bought the Moni have purchased. I don’t have to stop there. I might be interested in clients who loved the style of the Moni, or the size. As an example, if I have a client who loved the fit of the Moni, I might choose from a collaborative filtering row with the following items.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3" name="Shape 1143"/>
        <p:cNvGrpSpPr/>
        <p:nvPr/>
      </p:nvGrpSpPr>
      <p:grpSpPr>
        <a:xfrm>
          <a:off x="0" y="0"/>
          <a:ext cx="0" cy="0"/>
          <a:chOff x="0" y="0"/>
          <a:chExt cx="0" cy="0"/>
        </a:xfrm>
      </p:grpSpPr>
      <p:sp>
        <p:nvSpPr>
          <p:cNvPr id="1144" name="Shape 1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5" name="Shape 11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9" name="Shape 1149"/>
        <p:cNvGrpSpPr/>
        <p:nvPr/>
      </p:nvGrpSpPr>
      <p:grpSpPr>
        <a:xfrm>
          <a:off x="0" y="0"/>
          <a:ext cx="0" cy="0"/>
          <a:chOff x="0" y="0"/>
          <a:chExt cx="0" cy="0"/>
        </a:xfrm>
      </p:grpSpPr>
      <p:sp>
        <p:nvSpPr>
          <p:cNvPr id="1150" name="Shape 115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51" name="Shape 11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7" name="Shape 1157"/>
        <p:cNvGrpSpPr/>
        <p:nvPr/>
      </p:nvGrpSpPr>
      <p:grpSpPr>
        <a:xfrm>
          <a:off x="0" y="0"/>
          <a:ext cx="0" cy="0"/>
          <a:chOff x="0" y="0"/>
          <a:chExt cx="0" cy="0"/>
        </a:xfrm>
      </p:grpSpPr>
      <p:sp>
        <p:nvSpPr>
          <p:cNvPr id="1158" name="Shape 11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59" name="Shape 11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1" name="Shape 1171"/>
        <p:cNvGrpSpPr/>
        <p:nvPr/>
      </p:nvGrpSpPr>
      <p:grpSpPr>
        <a:xfrm>
          <a:off x="0" y="0"/>
          <a:ext cx="0" cy="0"/>
          <a:chOff x="0" y="0"/>
          <a:chExt cx="0" cy="0"/>
        </a:xfrm>
      </p:grpSpPr>
      <p:sp>
        <p:nvSpPr>
          <p:cNvPr id="1172" name="Shape 117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73" name="Shape 11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8" name="Shape 1178"/>
        <p:cNvGrpSpPr/>
        <p:nvPr/>
      </p:nvGrpSpPr>
      <p:grpSpPr>
        <a:xfrm>
          <a:off x="0" y="0"/>
          <a:ext cx="0" cy="0"/>
          <a:chOff x="0" y="0"/>
          <a:chExt cx="0" cy="0"/>
        </a:xfrm>
      </p:grpSpPr>
      <p:sp>
        <p:nvSpPr>
          <p:cNvPr id="1179" name="Shape 11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80" name="Shape 11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1" name="Shape 1191"/>
        <p:cNvGrpSpPr/>
        <p:nvPr/>
      </p:nvGrpSpPr>
      <p:grpSpPr>
        <a:xfrm>
          <a:off x="0" y="0"/>
          <a:ext cx="0" cy="0"/>
          <a:chOff x="0" y="0"/>
          <a:chExt cx="0" cy="0"/>
        </a:xfrm>
      </p:grpSpPr>
      <p:sp>
        <p:nvSpPr>
          <p:cNvPr id="1192" name="Shape 119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93" name="Shape 11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09" name="Shape 1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4" name="Shape 1224"/>
        <p:cNvGrpSpPr/>
        <p:nvPr/>
      </p:nvGrpSpPr>
      <p:grpSpPr>
        <a:xfrm>
          <a:off x="0" y="0"/>
          <a:ext cx="0" cy="0"/>
          <a:chOff x="0" y="0"/>
          <a:chExt cx="0" cy="0"/>
        </a:xfrm>
      </p:grpSpPr>
      <p:sp>
        <p:nvSpPr>
          <p:cNvPr id="1225" name="Shape 12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26" name="Shape 12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4" name="Shape 1234"/>
        <p:cNvGrpSpPr/>
        <p:nvPr/>
      </p:nvGrpSpPr>
      <p:grpSpPr>
        <a:xfrm>
          <a:off x="0" y="0"/>
          <a:ext cx="0" cy="0"/>
          <a:chOff x="0" y="0"/>
          <a:chExt cx="0" cy="0"/>
        </a:xfrm>
      </p:grpSpPr>
      <p:sp>
        <p:nvSpPr>
          <p:cNvPr id="1235" name="Shape 123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36" name="Shape 12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4" name="Shape 374"/>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4" name="Shape 1244"/>
        <p:cNvGrpSpPr/>
        <p:nvPr/>
      </p:nvGrpSpPr>
      <p:grpSpPr>
        <a:xfrm>
          <a:off x="0" y="0"/>
          <a:ext cx="0" cy="0"/>
          <a:chOff x="0" y="0"/>
          <a:chExt cx="0" cy="0"/>
        </a:xfrm>
      </p:grpSpPr>
      <p:sp>
        <p:nvSpPr>
          <p:cNvPr id="1245" name="Shape 1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6" name="Shape 12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0" name="Shape 1250"/>
        <p:cNvGrpSpPr/>
        <p:nvPr/>
      </p:nvGrpSpPr>
      <p:grpSpPr>
        <a:xfrm>
          <a:off x="0" y="0"/>
          <a:ext cx="0" cy="0"/>
          <a:chOff x="0" y="0"/>
          <a:chExt cx="0" cy="0"/>
        </a:xfrm>
      </p:grpSpPr>
      <p:sp>
        <p:nvSpPr>
          <p:cNvPr id="1251" name="Shape 1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2" name="Shape 12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5" name="Shape 1255"/>
        <p:cNvGrpSpPr/>
        <p:nvPr/>
      </p:nvGrpSpPr>
      <p:grpSpPr>
        <a:xfrm>
          <a:off x="0" y="0"/>
          <a:ext cx="0" cy="0"/>
          <a:chOff x="0" y="0"/>
          <a:chExt cx="0" cy="0"/>
        </a:xfrm>
      </p:grpSpPr>
      <p:sp>
        <p:nvSpPr>
          <p:cNvPr id="1256" name="Shape 1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7" name="Shape 12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4" name="Shape 1274"/>
        <p:cNvGrpSpPr/>
        <p:nvPr/>
      </p:nvGrpSpPr>
      <p:grpSpPr>
        <a:xfrm>
          <a:off x="0" y="0"/>
          <a:ext cx="0" cy="0"/>
          <a:chOff x="0" y="0"/>
          <a:chExt cx="0" cy="0"/>
        </a:xfrm>
      </p:grpSpPr>
      <p:sp>
        <p:nvSpPr>
          <p:cNvPr id="1275" name="Shape 1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6" name="Shape 127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9.png"/><Relationship Id="rId3" Type="http://schemas.openxmlformats.org/officeDocument/2006/relationships/image" Target="../media/image0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resentation Title">
    <p:bg>
      <p:bgPr>
        <a:solidFill>
          <a:schemeClr val="lt1"/>
        </a:solidFill>
      </p:bgPr>
    </p:bg>
    <p:spTree>
      <p:nvGrpSpPr>
        <p:cNvPr id="56" name="Shape 56"/>
        <p:cNvGrpSpPr/>
        <p:nvPr/>
      </p:nvGrpSpPr>
      <p:grpSpPr>
        <a:xfrm>
          <a:off x="0" y="0"/>
          <a:ext cx="0" cy="0"/>
          <a:chOff x="0" y="0"/>
          <a:chExt cx="0" cy="0"/>
        </a:xfrm>
      </p:grpSpPr>
      <p:sp>
        <p:nvSpPr>
          <p:cNvPr id="57" name="Shape 57"/>
          <p:cNvSpPr txBox="1"/>
          <p:nvPr>
            <p:ph type="title"/>
          </p:nvPr>
        </p:nvSpPr>
        <p:spPr>
          <a:xfrm>
            <a:off x="771293" y="1172019"/>
            <a:ext cx="6233699" cy="2396099"/>
          </a:xfrm>
          <a:prstGeom prst="rect">
            <a:avLst/>
          </a:prstGeom>
          <a:noFill/>
          <a:ln>
            <a:noFill/>
          </a:ln>
        </p:spPr>
        <p:txBody>
          <a:bodyPr anchorCtr="0" anchor="t" bIns="91425" lIns="91425" rIns="91425" tIns="91425"/>
          <a:lstStyle>
            <a:lvl1pPr lvl="0" rtl="0" algn="l">
              <a:lnSpc>
                <a:spcPct val="98333"/>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58" name="Shape 58"/>
          <p:cNvPicPr preferRelativeResize="0"/>
          <p:nvPr/>
        </p:nvPicPr>
        <p:blipFill rotWithShape="1">
          <a:blip r:embed="rId2">
            <a:alphaModFix/>
          </a:blip>
          <a:srcRect b="0" l="0" r="0" t="0"/>
          <a:stretch/>
        </p:blipFill>
        <p:spPr>
          <a:xfrm>
            <a:off x="858537" y="699697"/>
            <a:ext cx="2071500" cy="206400"/>
          </a:xfrm>
          <a:prstGeom prst="rect">
            <a:avLst/>
          </a:prstGeom>
          <a:noFill/>
          <a:ln>
            <a:noFill/>
          </a:ln>
        </p:spPr>
      </p:pic>
      <p:sp>
        <p:nvSpPr>
          <p:cNvPr id="59" name="Shape 59"/>
          <p:cNvSpPr/>
          <p:nvPr/>
        </p:nvSpPr>
        <p:spPr>
          <a:xfrm>
            <a:off x="858536" y="-28982"/>
            <a:ext cx="1457100" cy="90299"/>
          </a:xfrm>
          <a:prstGeom prst="rect">
            <a:avLst/>
          </a:prstGeom>
          <a:solidFill>
            <a:schemeClr val="dk1"/>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sp>
        <p:nvSpPr>
          <p:cNvPr id="60" name="Shape 60"/>
          <p:cNvSpPr txBox="1"/>
          <p:nvPr>
            <p:ph idx="1" type="body"/>
          </p:nvPr>
        </p:nvSpPr>
        <p:spPr>
          <a:xfrm>
            <a:off x="858536" y="4573067"/>
            <a:ext cx="4986899" cy="217499"/>
          </a:xfrm>
          <a:prstGeom prst="rect">
            <a:avLst/>
          </a:prstGeom>
          <a:noFill/>
          <a:ln>
            <a:noFill/>
          </a:ln>
        </p:spPr>
        <p:txBody>
          <a:bodyPr anchorCtr="0" anchor="t" bIns="91425" lIns="91425" rIns="91425" tIns="91425"/>
          <a:lstStyle>
            <a:lvl1pPr indent="0" lvl="0" marL="0" rtl="0" algn="l">
              <a:spcBef>
                <a:spcPts val="0"/>
              </a:spcBef>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61" name="Shape 61"/>
          <p:cNvPicPr preferRelativeResize="0"/>
          <p:nvPr/>
        </p:nvPicPr>
        <p:blipFill rotWithShape="1">
          <a:blip r:embed="rId3">
            <a:alphaModFix amt="28000"/>
          </a:blip>
          <a:srcRect b="0" l="0" r="0" t="0"/>
          <a:stretch/>
        </p:blipFill>
        <p:spPr>
          <a:xfrm>
            <a:off x="4918364" y="233795"/>
            <a:ext cx="5210699" cy="46757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ingle Title and Content">
    <p:bg>
      <p:bgPr>
        <a:solidFill>
          <a:schemeClr val="lt2"/>
        </a:solidFill>
      </p:bgPr>
    </p:bg>
    <p:spTree>
      <p:nvGrpSpPr>
        <p:cNvPr id="62" name="Shape 62"/>
        <p:cNvGrpSpPr/>
        <p:nvPr/>
      </p:nvGrpSpPr>
      <p:grpSpPr>
        <a:xfrm>
          <a:off x="0" y="0"/>
          <a:ext cx="0" cy="0"/>
          <a:chOff x="0" y="0"/>
          <a:chExt cx="0" cy="0"/>
        </a:xfrm>
      </p:grpSpPr>
      <p:sp>
        <p:nvSpPr>
          <p:cNvPr id="63" name="Shape 63"/>
          <p:cNvSpPr txBox="1"/>
          <p:nvPr>
            <p:ph idx="12" type="sldNum"/>
          </p:nvPr>
        </p:nvSpPr>
        <p:spPr>
          <a:xfrm>
            <a:off x="6553200" y="4973050"/>
            <a:ext cx="2133599" cy="711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 sz="800" u="none" cap="none" strike="noStrike">
                <a:solidFill>
                  <a:schemeClr val="dk1"/>
                </a:solidFill>
                <a:latin typeface="Arial"/>
                <a:ea typeface="Arial"/>
                <a:cs typeface="Arial"/>
                <a:sym typeface="Arial"/>
              </a:rPr>
              <a:t>‹#›</a:t>
            </a:fld>
          </a:p>
        </p:txBody>
      </p:sp>
      <p:cxnSp>
        <p:nvCxnSpPr>
          <p:cNvPr id="64" name="Shape 64"/>
          <p:cNvCxnSpPr/>
          <p:nvPr/>
        </p:nvCxnSpPr>
        <p:spPr>
          <a:xfrm>
            <a:off x="457200" y="4875389"/>
            <a:ext cx="8229600" cy="0"/>
          </a:xfrm>
          <a:prstGeom prst="straightConnector1">
            <a:avLst/>
          </a:prstGeom>
          <a:noFill/>
          <a:ln cap="flat" cmpd="sng" w="9525">
            <a:solidFill>
              <a:schemeClr val="dk2"/>
            </a:solidFill>
            <a:prstDash val="solid"/>
            <a:round/>
            <a:headEnd len="med" w="med" type="none"/>
            <a:tailEnd len="med" w="med" type="none"/>
          </a:ln>
        </p:spPr>
      </p:cxnSp>
      <p:cxnSp>
        <p:nvCxnSpPr>
          <p:cNvPr id="65" name="Shape 65"/>
          <p:cNvCxnSpPr/>
          <p:nvPr/>
        </p:nvCxnSpPr>
        <p:spPr>
          <a:xfrm>
            <a:off x="457200" y="639947"/>
            <a:ext cx="8229600" cy="0"/>
          </a:xfrm>
          <a:prstGeom prst="straightConnector1">
            <a:avLst/>
          </a:prstGeom>
          <a:noFill/>
          <a:ln cap="flat" cmpd="sng" w="19050">
            <a:solidFill>
              <a:schemeClr val="dk2"/>
            </a:solidFill>
            <a:prstDash val="solid"/>
            <a:round/>
            <a:headEnd len="med" w="med" type="none"/>
            <a:tailEnd len="med" w="med" type="none"/>
          </a:ln>
        </p:spPr>
      </p:cxnSp>
      <p:sp>
        <p:nvSpPr>
          <p:cNvPr id="66" name="Shape 66"/>
          <p:cNvSpPr txBox="1"/>
          <p:nvPr>
            <p:ph type="title"/>
          </p:nvPr>
        </p:nvSpPr>
        <p:spPr>
          <a:xfrm>
            <a:off x="457200" y="127943"/>
            <a:ext cx="8229600" cy="462300"/>
          </a:xfrm>
          <a:prstGeom prst="rect">
            <a:avLst/>
          </a:prstGeom>
          <a:noFill/>
          <a:ln>
            <a:noFill/>
          </a:ln>
        </p:spPr>
        <p:txBody>
          <a:bodyPr anchorCtr="0" anchor="b" bIns="91425" lIns="91425" rIns="91425" tIns="91425"/>
          <a:lstStyle>
            <a:lvl1pPr lvl="0" rtl="0" algn="l">
              <a:lnSpc>
                <a:spcPct val="108181"/>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7" name="Shape 67"/>
          <p:cNvSpPr txBox="1"/>
          <p:nvPr>
            <p:ph idx="1" type="body"/>
          </p:nvPr>
        </p:nvSpPr>
        <p:spPr>
          <a:xfrm>
            <a:off x="457200" y="861061"/>
            <a:ext cx="8229600" cy="3772200"/>
          </a:xfrm>
          <a:prstGeom prst="rect">
            <a:avLst/>
          </a:prstGeom>
          <a:noFill/>
          <a:ln>
            <a:noFill/>
          </a:ln>
        </p:spPr>
        <p:txBody>
          <a:bodyPr anchorCtr="0" anchor="t" bIns="91425" lIns="91425" rIns="91425" tIns="91425"/>
          <a:lstStyle>
            <a:lvl1pPr indent="0" lvl="0" marL="0" rtl="0" algn="l">
              <a:lnSpc>
                <a:spcPct val="100000"/>
              </a:lnSpc>
              <a:spcBef>
                <a:spcPts val="0"/>
              </a:spcBef>
              <a:buClr>
                <a:schemeClr val="dk1"/>
              </a:buClr>
              <a:buNone/>
              <a:defRPr/>
            </a:lvl1pPr>
            <a:lvl2pPr indent="-129540" lvl="1" marL="548640" rtl="0" algn="l">
              <a:lnSpc>
                <a:spcPct val="114000"/>
              </a:lnSpc>
              <a:spcBef>
                <a:spcPts val="300"/>
              </a:spcBef>
              <a:buClr>
                <a:schemeClr val="dk1"/>
              </a:buClr>
              <a:buFont typeface="Merriweather Sans"/>
              <a:buChar char="●"/>
              <a:defRPr/>
            </a:lvl2pPr>
            <a:lvl3pPr indent="-106172" lvl="2" marL="804672" rtl="0" algn="l">
              <a:lnSpc>
                <a:spcPct val="114000"/>
              </a:lnSpc>
              <a:spcBef>
                <a:spcPts val="300"/>
              </a:spcBef>
              <a:buClr>
                <a:schemeClr val="dk1"/>
              </a:buClr>
              <a:buFont typeface="Merriweather Sans"/>
              <a:buChar char="○"/>
              <a:defRPr/>
            </a:lvl3pPr>
            <a:lvl4pPr indent="-101600" lvl="3" marL="1143000" rtl="0" algn="l">
              <a:lnSpc>
                <a:spcPct val="114000"/>
              </a:lnSpc>
              <a:spcBef>
                <a:spcPts val="300"/>
              </a:spcBef>
              <a:buClr>
                <a:schemeClr val="dk1"/>
              </a:buClr>
              <a:buFont typeface="Arial"/>
              <a:buChar char="•"/>
              <a:defRPr/>
            </a:lvl4pPr>
            <a:lvl5pPr indent="-104139" lvl="4" marL="1463040" rtl="0" algn="l">
              <a:lnSpc>
                <a:spcPct val="114000"/>
              </a:lnSpc>
              <a:spcBef>
                <a:spcPts val="300"/>
              </a:spcBef>
              <a:buClr>
                <a:schemeClr val="dk1"/>
              </a:buClr>
              <a:buFont typeface="Arial"/>
              <a:buChar char="◦"/>
              <a:defRPr/>
            </a:lvl5pPr>
            <a:lvl6pPr indent="-114006" lvl="5" marL="2514306" rtl="0" algn="l">
              <a:spcBef>
                <a:spcPts val="400"/>
              </a:spcBef>
              <a:buClr>
                <a:schemeClr val="dk1"/>
              </a:buClr>
              <a:buFont typeface="Arial"/>
              <a:buChar char="•"/>
              <a:defRPr/>
            </a:lvl6pPr>
            <a:lvl7pPr indent="-113953" lvl="6" marL="2971453" rtl="0" algn="l">
              <a:spcBef>
                <a:spcPts val="400"/>
              </a:spcBef>
              <a:buClr>
                <a:schemeClr val="dk1"/>
              </a:buClr>
              <a:buFont typeface="Arial"/>
              <a:buChar char="•"/>
              <a:defRPr/>
            </a:lvl7pPr>
            <a:lvl8pPr indent="-113898" lvl="7" marL="3428598" rtl="0" algn="l">
              <a:spcBef>
                <a:spcPts val="400"/>
              </a:spcBef>
              <a:buClr>
                <a:schemeClr val="dk1"/>
              </a:buClr>
              <a:buFont typeface="Arial"/>
              <a:buChar char="•"/>
              <a:defRPr/>
            </a:lvl8pPr>
            <a:lvl9pPr indent="-113846" lvl="8" marL="3885746" rtl="0" algn="l">
              <a:spcBef>
                <a:spcPts val="400"/>
              </a:spcBef>
              <a:buClr>
                <a:schemeClr val="dk1"/>
              </a:buClr>
              <a:buFont typeface="Arial"/>
              <a:buChar char="•"/>
              <a:defRPr/>
            </a:lvl9pPr>
          </a:lstStyle>
          <a:p/>
        </p:txBody>
      </p:sp>
      <p:sp>
        <p:nvSpPr>
          <p:cNvPr id="68" name="Shape 68"/>
          <p:cNvSpPr txBox="1"/>
          <p:nvPr/>
        </p:nvSpPr>
        <p:spPr>
          <a:xfrm>
            <a:off x="457200" y="4973050"/>
            <a:ext cx="2895600" cy="711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 sz="800" u="none" cap="none" strike="noStrike">
                <a:solidFill>
                  <a:schemeClr val="dk1"/>
                </a:solidFill>
                <a:latin typeface="Arial"/>
                <a:ea typeface="Arial"/>
                <a:cs typeface="Arial"/>
                <a:sym typeface="Arial"/>
              </a:rPr>
              <a:t>Proprietary and confidential</a:t>
            </a:r>
          </a:p>
        </p:txBody>
      </p:sp>
      <p:sp>
        <p:nvSpPr>
          <p:cNvPr id="69" name="Shape 69"/>
          <p:cNvSpPr txBox="1"/>
          <p:nvPr>
            <p:ph idx="2" type="body"/>
          </p:nvPr>
        </p:nvSpPr>
        <p:spPr>
          <a:xfrm>
            <a:off x="457200" y="4677041"/>
            <a:ext cx="8229600" cy="1628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70" name="Shape 70"/>
          <p:cNvPicPr preferRelativeResize="0"/>
          <p:nvPr/>
        </p:nvPicPr>
        <p:blipFill rotWithShape="1">
          <a:blip r:embed="rId2">
            <a:alphaModFix/>
          </a:blip>
          <a:srcRect b="0" l="0" r="0" t="0"/>
          <a:stretch/>
        </p:blipFill>
        <p:spPr>
          <a:xfrm>
            <a:off x="4197851" y="4980157"/>
            <a:ext cx="731399" cy="711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71" name="Shape 71"/>
        <p:cNvGrpSpPr/>
        <p:nvPr/>
      </p:nvGrpSpPr>
      <p:grpSpPr>
        <a:xfrm>
          <a:off x="0" y="0"/>
          <a:ext cx="0" cy="0"/>
          <a:chOff x="0" y="0"/>
          <a:chExt cx="0" cy="0"/>
        </a:xfrm>
      </p:grpSpPr>
      <p:sp>
        <p:nvSpPr>
          <p:cNvPr id="72" name="Shape 72"/>
          <p:cNvSpPr txBox="1"/>
          <p:nvPr>
            <p:ph idx="12" type="sldNum"/>
          </p:nvPr>
        </p:nvSpPr>
        <p:spPr>
          <a:xfrm>
            <a:off x="6553200" y="4980157"/>
            <a:ext cx="2133599" cy="711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 sz="800" u="none" cap="none" strike="noStrike">
                <a:solidFill>
                  <a:schemeClr val="dk1"/>
                </a:solidFill>
                <a:latin typeface="Arial"/>
                <a:ea typeface="Arial"/>
                <a:cs typeface="Arial"/>
                <a:sym typeface="Arial"/>
              </a:rPr>
              <a:t>‹#›</a:t>
            </a:fld>
          </a:p>
        </p:txBody>
      </p:sp>
      <p:pic>
        <p:nvPicPr>
          <p:cNvPr id="73" name="Shape 73"/>
          <p:cNvPicPr preferRelativeResize="0"/>
          <p:nvPr/>
        </p:nvPicPr>
        <p:blipFill rotWithShape="1">
          <a:blip r:embed="rId2">
            <a:alphaModFix/>
          </a:blip>
          <a:srcRect b="0" l="0" r="0" t="0"/>
          <a:stretch/>
        </p:blipFill>
        <p:spPr>
          <a:xfrm>
            <a:off x="4197851" y="4980157"/>
            <a:ext cx="731399" cy="71100"/>
          </a:xfrm>
          <a:prstGeom prst="rect">
            <a:avLst/>
          </a:prstGeom>
          <a:noFill/>
          <a:ln>
            <a:noFill/>
          </a:ln>
        </p:spPr>
      </p:pic>
      <p:cxnSp>
        <p:nvCxnSpPr>
          <p:cNvPr id="74" name="Shape 74"/>
          <p:cNvCxnSpPr/>
          <p:nvPr/>
        </p:nvCxnSpPr>
        <p:spPr>
          <a:xfrm>
            <a:off x="457200" y="4882496"/>
            <a:ext cx="8229600" cy="0"/>
          </a:xfrm>
          <a:prstGeom prst="straightConnector1">
            <a:avLst/>
          </a:prstGeom>
          <a:noFill/>
          <a:ln cap="flat" cmpd="sng" w="9525">
            <a:solidFill>
              <a:schemeClr val="dk2"/>
            </a:solidFill>
            <a:prstDash val="solid"/>
            <a:round/>
            <a:headEnd len="med" w="med" type="none"/>
            <a:tailEnd len="med" w="med" type="none"/>
          </a:ln>
        </p:spPr>
      </p:cxnSp>
      <p:sp>
        <p:nvSpPr>
          <p:cNvPr id="75" name="Shape 75"/>
          <p:cNvSpPr txBox="1"/>
          <p:nvPr/>
        </p:nvSpPr>
        <p:spPr>
          <a:xfrm>
            <a:off x="457200" y="4980157"/>
            <a:ext cx="2895600" cy="711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 sz="800" u="none" cap="none" strike="noStrike">
                <a:solidFill>
                  <a:schemeClr val="dk1"/>
                </a:solidFill>
                <a:latin typeface="Arial"/>
                <a:ea typeface="Arial"/>
                <a:cs typeface="Arial"/>
                <a:sym typeface="Arial"/>
              </a:rPr>
              <a:t>Proprietary and confidential</a:t>
            </a:r>
          </a:p>
        </p:txBody>
      </p:sp>
      <p:sp>
        <p:nvSpPr>
          <p:cNvPr id="76" name="Shape 76"/>
          <p:cNvSpPr txBox="1"/>
          <p:nvPr>
            <p:ph idx="1" type="body"/>
          </p:nvPr>
        </p:nvSpPr>
        <p:spPr>
          <a:xfrm>
            <a:off x="457200" y="4677041"/>
            <a:ext cx="8229600" cy="1628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No Contents">
    <p:bg>
      <p:bgPr>
        <a:solidFill>
          <a:schemeClr val="dk2"/>
        </a:solidFill>
      </p:bgPr>
    </p:bg>
    <p:spTree>
      <p:nvGrpSpPr>
        <p:cNvPr id="77" name="Shape 77"/>
        <p:cNvGrpSpPr/>
        <p:nvPr/>
      </p:nvGrpSpPr>
      <p:grpSpPr>
        <a:xfrm>
          <a:off x="0" y="0"/>
          <a:ext cx="0" cy="0"/>
          <a:chOff x="0" y="0"/>
          <a:chExt cx="0" cy="0"/>
        </a:xfrm>
      </p:grpSpPr>
      <p:sp>
        <p:nvSpPr>
          <p:cNvPr id="78" name="Shape 78"/>
          <p:cNvSpPr txBox="1"/>
          <p:nvPr>
            <p:ph idx="12" type="sldNum"/>
          </p:nvPr>
        </p:nvSpPr>
        <p:spPr>
          <a:xfrm>
            <a:off x="6553200" y="4894864"/>
            <a:ext cx="2133599" cy="711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 sz="800" u="none" cap="none" strike="noStrike">
                <a:solidFill>
                  <a:schemeClr val="lt1"/>
                </a:solidFill>
                <a:latin typeface="Arial"/>
                <a:ea typeface="Arial"/>
                <a:cs typeface="Arial"/>
                <a:sym typeface="Arial"/>
              </a:rPr>
              <a:t>‹#›</a:t>
            </a:fld>
          </a:p>
        </p:txBody>
      </p:sp>
      <p:sp>
        <p:nvSpPr>
          <p:cNvPr id="79" name="Shape 79"/>
          <p:cNvSpPr txBox="1"/>
          <p:nvPr>
            <p:ph type="title"/>
          </p:nvPr>
        </p:nvSpPr>
        <p:spPr>
          <a:xfrm>
            <a:off x="924559" y="688500"/>
            <a:ext cx="7763699" cy="1380899"/>
          </a:xfrm>
          <a:prstGeom prst="rect">
            <a:avLst/>
          </a:prstGeom>
          <a:noFill/>
          <a:ln>
            <a:noFill/>
          </a:ln>
        </p:spPr>
        <p:txBody>
          <a:bodyPr anchorCtr="0" anchor="t" bIns="91425" lIns="91425" rIns="91425" tIns="91425"/>
          <a:lstStyle>
            <a:lvl1pPr lvl="0" rtl="0" algn="l">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0" name="Shape 80"/>
          <p:cNvSpPr txBox="1"/>
          <p:nvPr/>
        </p:nvSpPr>
        <p:spPr>
          <a:xfrm>
            <a:off x="929640" y="4894864"/>
            <a:ext cx="2895600" cy="711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 sz="800" u="none" cap="none" strike="noStrike">
                <a:solidFill>
                  <a:schemeClr val="lt1"/>
                </a:solidFill>
                <a:latin typeface="Arial"/>
                <a:ea typeface="Arial"/>
                <a:cs typeface="Arial"/>
                <a:sym typeface="Arial"/>
              </a:rPr>
              <a:t>Proprietary and confidential</a:t>
            </a:r>
          </a:p>
        </p:txBody>
      </p:sp>
      <p:pic>
        <p:nvPicPr>
          <p:cNvPr id="81" name="Shape 81"/>
          <p:cNvPicPr preferRelativeResize="0"/>
          <p:nvPr/>
        </p:nvPicPr>
        <p:blipFill rotWithShape="1">
          <a:blip r:embed="rId2">
            <a:alphaModFix amt="28000"/>
          </a:blip>
          <a:srcRect b="0" l="0" r="0" t="0"/>
          <a:stretch/>
        </p:blipFill>
        <p:spPr>
          <a:xfrm>
            <a:off x="4918364" y="233795"/>
            <a:ext cx="5210699" cy="46757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82" name="Shape 82"/>
        <p:cNvGrpSpPr/>
        <p:nvPr/>
      </p:nvGrpSpPr>
      <p:grpSpPr>
        <a:xfrm>
          <a:off x="0" y="0"/>
          <a:ext cx="0" cy="0"/>
          <a:chOff x="0" y="0"/>
          <a:chExt cx="0" cy="0"/>
        </a:xfrm>
      </p:grpSpPr>
      <p:sp>
        <p:nvSpPr>
          <p:cNvPr id="83" name="Shape 83"/>
          <p:cNvSpPr txBox="1"/>
          <p:nvPr>
            <p:ph type="title"/>
          </p:nvPr>
        </p:nvSpPr>
        <p:spPr>
          <a:xfrm>
            <a:off x="457200" y="205979"/>
            <a:ext cx="8229600" cy="8574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84" name="Shape 84"/>
          <p:cNvSpPr txBox="1"/>
          <p:nvPr>
            <p:ph idx="1" type="body"/>
          </p:nvPr>
        </p:nvSpPr>
        <p:spPr>
          <a:xfrm>
            <a:off x="457200" y="1192532"/>
            <a:ext cx="8229600" cy="3574799"/>
          </a:xfrm>
          <a:prstGeom prst="rect">
            <a:avLst/>
          </a:prstGeom>
          <a:noFill/>
          <a:ln>
            <a:noFill/>
          </a:ln>
        </p:spPr>
        <p:txBody>
          <a:bodyPr anchorCtr="0" anchor="t" bIns="91425" lIns="91425" rIns="91425" tIns="91425"/>
          <a:lstStyle>
            <a:lvl1pPr indent="0" lvl="0" marL="0" rtl="0" algn="l">
              <a:lnSpc>
                <a:spcPct val="100000"/>
              </a:lnSpc>
              <a:spcBef>
                <a:spcPts val="0"/>
              </a:spcBef>
              <a:buClr>
                <a:schemeClr val="dk1"/>
              </a:buClr>
              <a:buNone/>
              <a:defRPr/>
            </a:lvl1pPr>
            <a:lvl2pPr indent="-129540" lvl="1" marL="548640" rtl="0" algn="l">
              <a:lnSpc>
                <a:spcPct val="114000"/>
              </a:lnSpc>
              <a:spcBef>
                <a:spcPts val="300"/>
              </a:spcBef>
              <a:buClr>
                <a:schemeClr val="dk1"/>
              </a:buClr>
              <a:buFont typeface="Merriweather Sans"/>
              <a:buChar char="●"/>
              <a:defRPr/>
            </a:lvl2pPr>
            <a:lvl3pPr indent="-106172" lvl="2" marL="804672" rtl="0" algn="l">
              <a:lnSpc>
                <a:spcPct val="114000"/>
              </a:lnSpc>
              <a:spcBef>
                <a:spcPts val="300"/>
              </a:spcBef>
              <a:buClr>
                <a:schemeClr val="dk1"/>
              </a:buClr>
              <a:buFont typeface="Merriweather Sans"/>
              <a:buChar char="○"/>
              <a:defRPr/>
            </a:lvl3pPr>
            <a:lvl4pPr indent="-101600" lvl="3" marL="1143000" rtl="0" algn="l">
              <a:lnSpc>
                <a:spcPct val="114000"/>
              </a:lnSpc>
              <a:spcBef>
                <a:spcPts val="300"/>
              </a:spcBef>
              <a:buClr>
                <a:schemeClr val="dk1"/>
              </a:buClr>
              <a:buFont typeface="Arial"/>
              <a:buChar char="•"/>
              <a:defRPr/>
            </a:lvl4pPr>
            <a:lvl5pPr indent="-104139" lvl="4" marL="1463040" rtl="0" algn="l">
              <a:lnSpc>
                <a:spcPct val="114000"/>
              </a:lnSpc>
              <a:spcBef>
                <a:spcPts val="300"/>
              </a:spcBef>
              <a:buClr>
                <a:schemeClr val="dk1"/>
              </a:buClr>
              <a:buFont typeface="Arial"/>
              <a:buChar char="◦"/>
              <a:defRPr/>
            </a:lvl5pPr>
            <a:lvl6pPr indent="-114006" lvl="5" marL="2514306" rtl="0" algn="l">
              <a:spcBef>
                <a:spcPts val="400"/>
              </a:spcBef>
              <a:buClr>
                <a:schemeClr val="dk1"/>
              </a:buClr>
              <a:buFont typeface="Arial"/>
              <a:buChar char="•"/>
              <a:defRPr/>
            </a:lvl6pPr>
            <a:lvl7pPr indent="-113953" lvl="6" marL="2971453" rtl="0" algn="l">
              <a:spcBef>
                <a:spcPts val="400"/>
              </a:spcBef>
              <a:buClr>
                <a:schemeClr val="dk1"/>
              </a:buClr>
              <a:buFont typeface="Arial"/>
              <a:buChar char="•"/>
              <a:defRPr/>
            </a:lvl7pPr>
            <a:lvl8pPr indent="-113898" lvl="7" marL="3428598" rtl="0" algn="l">
              <a:spcBef>
                <a:spcPts val="400"/>
              </a:spcBef>
              <a:buClr>
                <a:schemeClr val="dk1"/>
              </a:buClr>
              <a:buFont typeface="Arial"/>
              <a:buChar char="•"/>
              <a:defRPr/>
            </a:lvl8pPr>
            <a:lvl9pPr indent="-113846" lvl="8" marL="3885746" rtl="0" algn="l">
              <a:spcBef>
                <a:spcPts val="400"/>
              </a:spcBef>
              <a:buClr>
                <a:schemeClr val="dk1"/>
              </a:buClr>
              <a:buFont typeface="Arial"/>
              <a:buChar char="•"/>
              <a:defRPr/>
            </a:lvl9pPr>
          </a:lstStyle>
          <a:p/>
        </p:txBody>
      </p:sp>
      <p:sp>
        <p:nvSpPr>
          <p:cNvPr id="85" name="Shape 85"/>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lvl="0" marL="0" marR="0" rtl="0" algn="l">
              <a:spcBef>
                <a:spcPts val="0"/>
              </a:spcBef>
              <a:defRPr/>
            </a:lvl1pPr>
            <a:lvl2pPr indent="-12645" lvl="1" marL="457145" marR="0" rtl="0" algn="l">
              <a:spcBef>
                <a:spcPts val="0"/>
              </a:spcBef>
              <a:defRPr/>
            </a:lvl2pPr>
            <a:lvl3pPr indent="-12593" lvl="2" marL="914293" marR="0" rtl="0" algn="l">
              <a:spcBef>
                <a:spcPts val="0"/>
              </a:spcBef>
              <a:defRPr/>
            </a:lvl3pPr>
            <a:lvl4pPr indent="-12539" lvl="3" marL="1371439" marR="0" rtl="0" algn="l">
              <a:spcBef>
                <a:spcPts val="0"/>
              </a:spcBef>
              <a:defRPr/>
            </a:lvl4pPr>
            <a:lvl5pPr indent="-12485" lvl="4" marL="1828585" marR="0" rtl="0" algn="l">
              <a:spcBef>
                <a:spcPts val="0"/>
              </a:spcBef>
              <a:defRPr/>
            </a:lvl5pPr>
            <a:lvl6pPr indent="-12433" lvl="5" marL="2285733" marR="0" rtl="0" algn="l">
              <a:spcBef>
                <a:spcPts val="0"/>
              </a:spcBef>
              <a:defRPr/>
            </a:lvl6pPr>
            <a:lvl7pPr indent="-12378" lvl="6" marL="2742878" marR="0" rtl="0" algn="l">
              <a:spcBef>
                <a:spcPts val="0"/>
              </a:spcBef>
              <a:defRPr/>
            </a:lvl7pPr>
            <a:lvl8pPr indent="-12326" lvl="7" marL="3200026" marR="0" rtl="0" algn="l">
              <a:spcBef>
                <a:spcPts val="0"/>
              </a:spcBef>
              <a:defRPr/>
            </a:lvl8pPr>
            <a:lvl9pPr indent="-12272" lvl="8" marL="3657172" marR="0" rtl="0" algn="l">
              <a:spcBef>
                <a:spcPts val="0"/>
              </a:spcBef>
              <a:defRPr/>
            </a:lvl9pPr>
          </a:lstStyle>
          <a:p/>
        </p:txBody>
      </p:sp>
      <p:sp>
        <p:nvSpPr>
          <p:cNvPr id="86" name="Shape 86"/>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lvl="0" marL="0" marR="0" rtl="0" algn="ctr">
              <a:spcBef>
                <a:spcPts val="0"/>
              </a:spcBef>
              <a:defRPr/>
            </a:lvl1pPr>
            <a:lvl2pPr indent="-12645" lvl="1" marL="457145" marR="0" rtl="0" algn="l">
              <a:spcBef>
                <a:spcPts val="0"/>
              </a:spcBef>
              <a:defRPr/>
            </a:lvl2pPr>
            <a:lvl3pPr indent="-12593" lvl="2" marL="914293" marR="0" rtl="0" algn="l">
              <a:spcBef>
                <a:spcPts val="0"/>
              </a:spcBef>
              <a:defRPr/>
            </a:lvl3pPr>
            <a:lvl4pPr indent="-12539" lvl="3" marL="1371439" marR="0" rtl="0" algn="l">
              <a:spcBef>
                <a:spcPts val="0"/>
              </a:spcBef>
              <a:defRPr/>
            </a:lvl4pPr>
            <a:lvl5pPr indent="-12485" lvl="4" marL="1828585" marR="0" rtl="0" algn="l">
              <a:spcBef>
                <a:spcPts val="0"/>
              </a:spcBef>
              <a:defRPr/>
            </a:lvl5pPr>
            <a:lvl6pPr indent="-12433" lvl="5" marL="2285733" marR="0" rtl="0" algn="l">
              <a:spcBef>
                <a:spcPts val="0"/>
              </a:spcBef>
              <a:defRPr/>
            </a:lvl6pPr>
            <a:lvl7pPr indent="-12378" lvl="6" marL="2742878" marR="0" rtl="0" algn="l">
              <a:spcBef>
                <a:spcPts val="0"/>
              </a:spcBef>
              <a:defRPr/>
            </a:lvl7pPr>
            <a:lvl8pPr indent="-12326" lvl="7" marL="3200026" marR="0" rtl="0" algn="l">
              <a:spcBef>
                <a:spcPts val="0"/>
              </a:spcBef>
              <a:defRPr/>
            </a:lvl8pPr>
            <a:lvl9pPr indent="-12272" lvl="8" marL="3657172" marR="0" rtl="0" algn="l">
              <a:spcBef>
                <a:spcPts val="0"/>
              </a:spcBef>
              <a:defRPr/>
            </a:lvl9pPr>
          </a:lstStyle>
          <a:p/>
        </p:txBody>
      </p:sp>
      <p:sp>
        <p:nvSpPr>
          <p:cNvPr id="87" name="Shape 87"/>
          <p:cNvSpPr txBox="1"/>
          <p:nvPr>
            <p:ph idx="12" type="sldNum"/>
          </p:nvPr>
        </p:nvSpPr>
        <p:spPr>
          <a:xfrm>
            <a:off x="6553200" y="4767264"/>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A8A1A1"/>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genda">
    <p:bg>
      <p:bgPr>
        <a:solidFill>
          <a:schemeClr val="dk2"/>
        </a:solidFill>
      </p:bgPr>
    </p:bg>
    <p:spTree>
      <p:nvGrpSpPr>
        <p:cNvPr id="88" name="Shape 88"/>
        <p:cNvGrpSpPr/>
        <p:nvPr/>
      </p:nvGrpSpPr>
      <p:grpSpPr>
        <a:xfrm>
          <a:off x="0" y="0"/>
          <a:ext cx="0" cy="0"/>
          <a:chOff x="0" y="0"/>
          <a:chExt cx="0" cy="0"/>
        </a:xfrm>
      </p:grpSpPr>
      <p:sp>
        <p:nvSpPr>
          <p:cNvPr id="89" name="Shape 89"/>
          <p:cNvSpPr txBox="1"/>
          <p:nvPr/>
        </p:nvSpPr>
        <p:spPr>
          <a:xfrm>
            <a:off x="929640" y="4894864"/>
            <a:ext cx="2895600" cy="711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 sz="800" u="none" cap="none" strike="noStrike">
                <a:solidFill>
                  <a:schemeClr val="lt1"/>
                </a:solidFill>
                <a:latin typeface="Arial"/>
                <a:ea typeface="Arial"/>
                <a:cs typeface="Arial"/>
                <a:sym typeface="Arial"/>
              </a:rPr>
              <a:t>Proprietary and confidential</a:t>
            </a:r>
          </a:p>
        </p:txBody>
      </p:sp>
      <p:sp>
        <p:nvSpPr>
          <p:cNvPr id="90" name="Shape 90"/>
          <p:cNvSpPr txBox="1"/>
          <p:nvPr>
            <p:ph idx="12" type="sldNum"/>
          </p:nvPr>
        </p:nvSpPr>
        <p:spPr>
          <a:xfrm>
            <a:off x="6553200" y="4894864"/>
            <a:ext cx="2133599" cy="711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 sz="800" u="none" cap="none" strike="noStrike">
                <a:solidFill>
                  <a:schemeClr val="lt1"/>
                </a:solidFill>
                <a:latin typeface="Arial"/>
                <a:ea typeface="Arial"/>
                <a:cs typeface="Arial"/>
                <a:sym typeface="Arial"/>
              </a:rPr>
              <a:t>‹#›</a:t>
            </a:fld>
          </a:p>
        </p:txBody>
      </p:sp>
      <p:sp>
        <p:nvSpPr>
          <p:cNvPr id="91" name="Shape 91"/>
          <p:cNvSpPr txBox="1"/>
          <p:nvPr/>
        </p:nvSpPr>
        <p:spPr>
          <a:xfrm>
            <a:off x="940753" y="583529"/>
            <a:ext cx="2194500" cy="677100"/>
          </a:xfrm>
          <a:prstGeom prst="rect">
            <a:avLst/>
          </a:prstGeom>
          <a:noFill/>
          <a:ln>
            <a:noFill/>
          </a:ln>
        </p:spPr>
        <p:txBody>
          <a:bodyPr anchorCtr="0" anchor="t" bIns="0" lIns="0" rIns="0" tIns="0">
            <a:noAutofit/>
          </a:bodyPr>
          <a:lstStyle/>
          <a:p>
            <a:pPr indent="0" lvl="0" marL="0" marR="0" rtl="0" algn="l">
              <a:spcBef>
                <a:spcPts val="0"/>
              </a:spcBef>
              <a:buSzPct val="25000"/>
              <a:buNone/>
            </a:pPr>
            <a:r>
              <a:rPr b="0" i="0" lang="en" sz="4400" u="none" cap="none" strike="noStrike">
                <a:solidFill>
                  <a:schemeClr val="lt1"/>
                </a:solidFill>
                <a:latin typeface="Arial"/>
                <a:ea typeface="Arial"/>
                <a:cs typeface="Arial"/>
                <a:sym typeface="Arial"/>
              </a:rPr>
              <a:t>Agenda</a:t>
            </a:r>
          </a:p>
        </p:txBody>
      </p:sp>
      <p:sp>
        <p:nvSpPr>
          <p:cNvPr id="92" name="Shape 92"/>
          <p:cNvSpPr txBox="1"/>
          <p:nvPr>
            <p:ph idx="1" type="body"/>
          </p:nvPr>
        </p:nvSpPr>
        <p:spPr>
          <a:xfrm>
            <a:off x="625793" y="1394221"/>
            <a:ext cx="5608500" cy="3146700"/>
          </a:xfrm>
          <a:prstGeom prst="rect">
            <a:avLst/>
          </a:prstGeom>
          <a:noFill/>
          <a:ln>
            <a:noFill/>
          </a:ln>
        </p:spPr>
        <p:txBody>
          <a:bodyPr anchorCtr="0" anchor="t" bIns="91425" lIns="91425" rIns="91425" tIns="91425"/>
          <a:lstStyle>
            <a:lvl1pPr indent="-152400" lvl="0" marL="228600" marR="0" rtl="0" algn="l">
              <a:lnSpc>
                <a:spcPct val="100000"/>
              </a:lnSpc>
              <a:spcBef>
                <a:spcPts val="2400"/>
              </a:spcBef>
              <a:spcAft>
                <a:spcPts val="0"/>
              </a:spcAft>
              <a:buFont typeface="Calibri"/>
              <a:buAutoNum type="arabicPeriod"/>
              <a:defRPr/>
            </a:lvl1pPr>
            <a:lvl2pPr indent="-2540" lvl="1" marL="320040" marR="0" rtl="0" algn="l">
              <a:lnSpc>
                <a:spcPct val="114000"/>
              </a:lnSpc>
              <a:spcBef>
                <a:spcPts val="600"/>
              </a:spcBef>
              <a:spcAft>
                <a:spcPts val="0"/>
              </a:spcAft>
              <a:buNone/>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93" name="Shape 93"/>
          <p:cNvPicPr preferRelativeResize="0"/>
          <p:nvPr/>
        </p:nvPicPr>
        <p:blipFill rotWithShape="1">
          <a:blip r:embed="rId2">
            <a:alphaModFix amt="28000"/>
          </a:blip>
          <a:srcRect b="0" l="0" r="0" t="0"/>
          <a:stretch/>
        </p:blipFill>
        <p:spPr>
          <a:xfrm>
            <a:off x="4918364" y="233795"/>
            <a:ext cx="5210699" cy="46757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With Contents">
    <p:bg>
      <p:bgPr>
        <a:solidFill>
          <a:schemeClr val="dk2"/>
        </a:solidFill>
      </p:bgPr>
    </p:bg>
    <p:spTree>
      <p:nvGrpSpPr>
        <p:cNvPr id="94" name="Shape 94"/>
        <p:cNvGrpSpPr/>
        <p:nvPr/>
      </p:nvGrpSpPr>
      <p:grpSpPr>
        <a:xfrm>
          <a:off x="0" y="0"/>
          <a:ext cx="0" cy="0"/>
          <a:chOff x="0" y="0"/>
          <a:chExt cx="0" cy="0"/>
        </a:xfrm>
      </p:grpSpPr>
      <p:sp>
        <p:nvSpPr>
          <p:cNvPr id="95" name="Shape 95"/>
          <p:cNvSpPr txBox="1"/>
          <p:nvPr>
            <p:ph idx="12" type="sldNum"/>
          </p:nvPr>
        </p:nvSpPr>
        <p:spPr>
          <a:xfrm>
            <a:off x="6553200" y="4894864"/>
            <a:ext cx="2133599" cy="711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 sz="800" u="none" cap="none" strike="noStrike">
                <a:solidFill>
                  <a:schemeClr val="lt1"/>
                </a:solidFill>
                <a:latin typeface="Arial"/>
                <a:ea typeface="Arial"/>
                <a:cs typeface="Arial"/>
                <a:sym typeface="Arial"/>
              </a:rPr>
              <a:t>‹#›</a:t>
            </a:fld>
          </a:p>
        </p:txBody>
      </p:sp>
      <p:sp>
        <p:nvSpPr>
          <p:cNvPr id="96" name="Shape 96"/>
          <p:cNvSpPr txBox="1"/>
          <p:nvPr/>
        </p:nvSpPr>
        <p:spPr>
          <a:xfrm>
            <a:off x="949325" y="2217419"/>
            <a:ext cx="1767899" cy="184799"/>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 sz="1200" u="none" cap="none" strike="noStrike">
                <a:solidFill>
                  <a:schemeClr val="lt1"/>
                </a:solidFill>
                <a:latin typeface="Arial"/>
                <a:ea typeface="Arial"/>
                <a:cs typeface="Arial"/>
                <a:sym typeface="Arial"/>
              </a:rPr>
              <a:t>CONTENTS</a:t>
            </a:r>
          </a:p>
        </p:txBody>
      </p:sp>
      <p:sp>
        <p:nvSpPr>
          <p:cNvPr id="97" name="Shape 97"/>
          <p:cNvSpPr txBox="1"/>
          <p:nvPr>
            <p:ph idx="1" type="body"/>
          </p:nvPr>
        </p:nvSpPr>
        <p:spPr>
          <a:xfrm>
            <a:off x="949325" y="2356603"/>
            <a:ext cx="5700600" cy="2040000"/>
          </a:xfrm>
          <a:prstGeom prst="rect">
            <a:avLst/>
          </a:prstGeom>
          <a:noFill/>
          <a:ln>
            <a:noFill/>
          </a:ln>
        </p:spPr>
        <p:txBody>
          <a:bodyPr anchorCtr="0" anchor="t" bIns="91425" lIns="91425" rIns="91425" tIns="91425"/>
          <a:lstStyle>
            <a:lvl1pPr lvl="0" rtl="0">
              <a:lnSpc>
                <a:spcPct val="16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8" name="Shape 98"/>
          <p:cNvSpPr txBox="1"/>
          <p:nvPr>
            <p:ph type="title"/>
          </p:nvPr>
        </p:nvSpPr>
        <p:spPr>
          <a:xfrm>
            <a:off x="924559" y="688500"/>
            <a:ext cx="7763699" cy="1380899"/>
          </a:xfrm>
          <a:prstGeom prst="rect">
            <a:avLst/>
          </a:prstGeom>
          <a:noFill/>
          <a:ln>
            <a:noFill/>
          </a:ln>
        </p:spPr>
        <p:txBody>
          <a:bodyPr anchorCtr="0" anchor="t" bIns="91425" lIns="91425" rIns="91425" tIns="91425"/>
          <a:lstStyle>
            <a:lvl1pPr lvl="0" rtl="0" algn="l">
              <a:lnSpc>
                <a:spcPct val="10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9" name="Shape 99"/>
          <p:cNvSpPr txBox="1"/>
          <p:nvPr/>
        </p:nvSpPr>
        <p:spPr>
          <a:xfrm>
            <a:off x="929640" y="4894864"/>
            <a:ext cx="2895600" cy="711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 sz="800" u="none" cap="none" strike="noStrike">
                <a:solidFill>
                  <a:schemeClr val="lt1"/>
                </a:solidFill>
                <a:latin typeface="Arial"/>
                <a:ea typeface="Arial"/>
                <a:cs typeface="Arial"/>
                <a:sym typeface="Arial"/>
              </a:rPr>
              <a:t>Proprietary and confidential</a:t>
            </a:r>
          </a:p>
        </p:txBody>
      </p:sp>
      <p:pic>
        <p:nvPicPr>
          <p:cNvPr id="100" name="Shape 100"/>
          <p:cNvPicPr preferRelativeResize="0"/>
          <p:nvPr/>
        </p:nvPicPr>
        <p:blipFill rotWithShape="1">
          <a:blip r:embed="rId2">
            <a:alphaModFix amt="28000"/>
          </a:blip>
          <a:srcRect b="0" l="0" r="0" t="0"/>
          <a:stretch/>
        </p:blipFill>
        <p:spPr>
          <a:xfrm>
            <a:off x="4918364" y="233795"/>
            <a:ext cx="5210699" cy="46757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ouble Title and Content">
    <p:bg>
      <p:bgPr>
        <a:solidFill>
          <a:schemeClr val="lt2"/>
        </a:solidFill>
      </p:bgPr>
    </p:bg>
    <p:spTree>
      <p:nvGrpSpPr>
        <p:cNvPr id="101" name="Shape 101"/>
        <p:cNvGrpSpPr/>
        <p:nvPr/>
      </p:nvGrpSpPr>
      <p:grpSpPr>
        <a:xfrm>
          <a:off x="0" y="0"/>
          <a:ext cx="0" cy="0"/>
          <a:chOff x="0" y="0"/>
          <a:chExt cx="0" cy="0"/>
        </a:xfrm>
      </p:grpSpPr>
      <p:sp>
        <p:nvSpPr>
          <p:cNvPr id="102" name="Shape 102"/>
          <p:cNvSpPr txBox="1"/>
          <p:nvPr>
            <p:ph idx="12" type="sldNum"/>
          </p:nvPr>
        </p:nvSpPr>
        <p:spPr>
          <a:xfrm>
            <a:off x="6553200" y="4980157"/>
            <a:ext cx="2133599" cy="71100"/>
          </a:xfrm>
          <a:prstGeom prst="rect">
            <a:avLst/>
          </a:prstGeom>
          <a:noFill/>
          <a:ln>
            <a:noFill/>
          </a:ln>
        </p:spPr>
        <p:txBody>
          <a:bodyPr anchorCtr="0" anchor="b" bIns="0" lIns="0" rIns="0" tIns="0">
            <a:noAutofit/>
          </a:bodyPr>
          <a:lstStyle/>
          <a:p>
            <a:pPr indent="0" lvl="0" marL="0" marR="0" rtl="0" algn="r">
              <a:spcBef>
                <a:spcPts val="0"/>
              </a:spcBef>
              <a:buSzPct val="25000"/>
              <a:buNone/>
            </a:pPr>
            <a:fld id="{00000000-1234-1234-1234-123412341234}" type="slidenum">
              <a:rPr b="0" i="0" lang="en" sz="800" u="none" cap="none" strike="noStrike">
                <a:solidFill>
                  <a:schemeClr val="dk1"/>
                </a:solidFill>
                <a:latin typeface="Arial"/>
                <a:ea typeface="Arial"/>
                <a:cs typeface="Arial"/>
                <a:sym typeface="Arial"/>
              </a:rPr>
              <a:t>‹#›</a:t>
            </a:fld>
          </a:p>
        </p:txBody>
      </p:sp>
      <p:cxnSp>
        <p:nvCxnSpPr>
          <p:cNvPr id="103" name="Shape 103"/>
          <p:cNvCxnSpPr/>
          <p:nvPr/>
        </p:nvCxnSpPr>
        <p:spPr>
          <a:xfrm>
            <a:off x="457200" y="4882496"/>
            <a:ext cx="8229600" cy="0"/>
          </a:xfrm>
          <a:prstGeom prst="straightConnector1">
            <a:avLst/>
          </a:prstGeom>
          <a:noFill/>
          <a:ln cap="flat" cmpd="sng" w="9525">
            <a:solidFill>
              <a:schemeClr val="dk2"/>
            </a:solidFill>
            <a:prstDash val="solid"/>
            <a:round/>
            <a:headEnd len="med" w="med" type="none"/>
            <a:tailEnd len="med" w="med" type="none"/>
          </a:ln>
        </p:spPr>
      </p:cxnSp>
      <p:cxnSp>
        <p:nvCxnSpPr>
          <p:cNvPr id="104" name="Shape 104"/>
          <p:cNvCxnSpPr/>
          <p:nvPr/>
        </p:nvCxnSpPr>
        <p:spPr>
          <a:xfrm>
            <a:off x="457200" y="805537"/>
            <a:ext cx="8229600" cy="0"/>
          </a:xfrm>
          <a:prstGeom prst="straightConnector1">
            <a:avLst/>
          </a:prstGeom>
          <a:noFill/>
          <a:ln cap="flat" cmpd="sng" w="12700">
            <a:solidFill>
              <a:schemeClr val="dk2"/>
            </a:solidFill>
            <a:prstDash val="solid"/>
            <a:round/>
            <a:headEnd len="med" w="med" type="none"/>
            <a:tailEnd len="med" w="med" type="none"/>
          </a:ln>
        </p:spPr>
      </p:cxnSp>
      <p:sp>
        <p:nvSpPr>
          <p:cNvPr id="105" name="Shape 105"/>
          <p:cNvSpPr txBox="1"/>
          <p:nvPr>
            <p:ph type="title"/>
          </p:nvPr>
        </p:nvSpPr>
        <p:spPr>
          <a:xfrm>
            <a:off x="457200" y="156035"/>
            <a:ext cx="8229600" cy="355500"/>
          </a:xfrm>
          <a:prstGeom prst="rect">
            <a:avLst/>
          </a:prstGeom>
          <a:noFill/>
          <a:ln>
            <a:noFill/>
          </a:ln>
        </p:spPr>
        <p:txBody>
          <a:bodyPr anchorCtr="0" anchor="t" bIns="91425" lIns="91425" rIns="91425" tIns="91425"/>
          <a:lstStyle>
            <a:lvl1pPr lvl="0" rtl="0" algn="l">
              <a:lnSpc>
                <a:spcPct val="12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6" name="Shape 106"/>
          <p:cNvSpPr txBox="1"/>
          <p:nvPr>
            <p:ph idx="1" type="body"/>
          </p:nvPr>
        </p:nvSpPr>
        <p:spPr>
          <a:xfrm>
            <a:off x="457200" y="998220"/>
            <a:ext cx="8229600" cy="3635099"/>
          </a:xfrm>
          <a:prstGeom prst="rect">
            <a:avLst/>
          </a:prstGeom>
          <a:noFill/>
          <a:ln>
            <a:noFill/>
          </a:ln>
        </p:spPr>
        <p:txBody>
          <a:bodyPr anchorCtr="0" anchor="t" bIns="91425" lIns="91425" rIns="91425" tIns="91425"/>
          <a:lstStyle>
            <a:lvl1pPr indent="0" lvl="0" marL="0" rtl="0" algn="l">
              <a:lnSpc>
                <a:spcPct val="100000"/>
              </a:lnSpc>
              <a:spcBef>
                <a:spcPts val="0"/>
              </a:spcBef>
              <a:buClr>
                <a:schemeClr val="dk1"/>
              </a:buClr>
              <a:buNone/>
              <a:defRPr/>
            </a:lvl1pPr>
            <a:lvl2pPr indent="-129540" lvl="1" marL="548640" rtl="0" algn="l">
              <a:lnSpc>
                <a:spcPct val="114000"/>
              </a:lnSpc>
              <a:spcBef>
                <a:spcPts val="300"/>
              </a:spcBef>
              <a:buClr>
                <a:schemeClr val="dk1"/>
              </a:buClr>
              <a:buFont typeface="Merriweather Sans"/>
              <a:buChar char="●"/>
              <a:defRPr/>
            </a:lvl2pPr>
            <a:lvl3pPr indent="-106172" lvl="2" marL="804672" rtl="0" algn="l">
              <a:lnSpc>
                <a:spcPct val="114000"/>
              </a:lnSpc>
              <a:spcBef>
                <a:spcPts val="300"/>
              </a:spcBef>
              <a:buClr>
                <a:schemeClr val="dk1"/>
              </a:buClr>
              <a:buFont typeface="Merriweather Sans"/>
              <a:buChar char="○"/>
              <a:defRPr/>
            </a:lvl3pPr>
            <a:lvl4pPr indent="-101600" lvl="3" marL="1143000" rtl="0" algn="l">
              <a:lnSpc>
                <a:spcPct val="114000"/>
              </a:lnSpc>
              <a:spcBef>
                <a:spcPts val="300"/>
              </a:spcBef>
              <a:buClr>
                <a:schemeClr val="dk1"/>
              </a:buClr>
              <a:buFont typeface="Arial"/>
              <a:buChar char="•"/>
              <a:defRPr/>
            </a:lvl4pPr>
            <a:lvl5pPr indent="-104139" lvl="4" marL="1463040" rtl="0" algn="l">
              <a:lnSpc>
                <a:spcPct val="114000"/>
              </a:lnSpc>
              <a:spcBef>
                <a:spcPts val="300"/>
              </a:spcBef>
              <a:buClr>
                <a:schemeClr val="dk1"/>
              </a:buClr>
              <a:buFont typeface="Arial"/>
              <a:buChar char="◦"/>
              <a:defRPr/>
            </a:lvl5pPr>
            <a:lvl6pPr indent="-114006" lvl="5" marL="2514306" rtl="0" algn="l">
              <a:spcBef>
                <a:spcPts val="400"/>
              </a:spcBef>
              <a:buClr>
                <a:schemeClr val="dk1"/>
              </a:buClr>
              <a:buFont typeface="Arial"/>
              <a:buChar char="•"/>
              <a:defRPr/>
            </a:lvl6pPr>
            <a:lvl7pPr indent="-113953" lvl="6" marL="2971453" rtl="0" algn="l">
              <a:spcBef>
                <a:spcPts val="400"/>
              </a:spcBef>
              <a:buClr>
                <a:schemeClr val="dk1"/>
              </a:buClr>
              <a:buFont typeface="Arial"/>
              <a:buChar char="•"/>
              <a:defRPr/>
            </a:lvl7pPr>
            <a:lvl8pPr indent="-113898" lvl="7" marL="3428598" rtl="0" algn="l">
              <a:spcBef>
                <a:spcPts val="400"/>
              </a:spcBef>
              <a:buClr>
                <a:schemeClr val="dk1"/>
              </a:buClr>
              <a:buFont typeface="Arial"/>
              <a:buChar char="•"/>
              <a:defRPr/>
            </a:lvl8pPr>
            <a:lvl9pPr indent="-113846" lvl="8" marL="3885746" rtl="0" algn="l">
              <a:spcBef>
                <a:spcPts val="400"/>
              </a:spcBef>
              <a:buClr>
                <a:schemeClr val="dk1"/>
              </a:buClr>
              <a:buFont typeface="Arial"/>
              <a:buChar char="•"/>
              <a:defRPr/>
            </a:lvl9pPr>
          </a:lstStyle>
          <a:p/>
        </p:txBody>
      </p:sp>
      <p:sp>
        <p:nvSpPr>
          <p:cNvPr id="107" name="Shape 107"/>
          <p:cNvSpPr txBox="1"/>
          <p:nvPr>
            <p:ph idx="2" type="body"/>
          </p:nvPr>
        </p:nvSpPr>
        <p:spPr>
          <a:xfrm>
            <a:off x="457200" y="518027"/>
            <a:ext cx="8229600" cy="221100"/>
          </a:xfrm>
          <a:prstGeom prst="rect">
            <a:avLst/>
          </a:prstGeom>
          <a:noFill/>
          <a:ln>
            <a:noFill/>
          </a:ln>
        </p:spPr>
        <p:txBody>
          <a:bodyPr anchorCtr="0" anchor="t" bIns="91425" lIns="91425" rIns="91425" tIns="91425"/>
          <a:lstStyle>
            <a:lvl1pPr indent="0" lvl="0" marL="0" rtl="0">
              <a:lnSpc>
                <a:spcPct val="120000"/>
              </a:lnSpc>
              <a:spcBef>
                <a:spcPts val="0"/>
              </a:spcBef>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08" name="Shape 108"/>
          <p:cNvSpPr txBox="1"/>
          <p:nvPr/>
        </p:nvSpPr>
        <p:spPr>
          <a:xfrm>
            <a:off x="457200" y="4980157"/>
            <a:ext cx="2895600" cy="71100"/>
          </a:xfrm>
          <a:prstGeom prst="rect">
            <a:avLst/>
          </a:prstGeom>
          <a:noFill/>
          <a:ln>
            <a:noFill/>
          </a:ln>
        </p:spPr>
        <p:txBody>
          <a:bodyPr anchorCtr="0" anchor="b" bIns="0" lIns="0" rIns="0" tIns="0">
            <a:noAutofit/>
          </a:bodyPr>
          <a:lstStyle/>
          <a:p>
            <a:pPr indent="0" lvl="0" marL="0" marR="0" rtl="0" algn="l">
              <a:spcBef>
                <a:spcPts val="0"/>
              </a:spcBef>
              <a:buSzPct val="25000"/>
              <a:buNone/>
            </a:pPr>
            <a:r>
              <a:rPr b="0" i="0" lang="en" sz="800" u="none" cap="none" strike="noStrike">
                <a:solidFill>
                  <a:schemeClr val="dk1"/>
                </a:solidFill>
                <a:latin typeface="Arial"/>
                <a:ea typeface="Arial"/>
                <a:cs typeface="Arial"/>
                <a:sym typeface="Arial"/>
              </a:rPr>
              <a:t>Proprietary and confidential</a:t>
            </a:r>
          </a:p>
        </p:txBody>
      </p:sp>
      <p:sp>
        <p:nvSpPr>
          <p:cNvPr id="109" name="Shape 109"/>
          <p:cNvSpPr txBox="1"/>
          <p:nvPr>
            <p:ph idx="3" type="body"/>
          </p:nvPr>
        </p:nvSpPr>
        <p:spPr>
          <a:xfrm>
            <a:off x="457200" y="4677041"/>
            <a:ext cx="8229600" cy="1628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pic>
        <p:nvPicPr>
          <p:cNvPr id="110" name="Shape 110"/>
          <p:cNvPicPr preferRelativeResize="0"/>
          <p:nvPr/>
        </p:nvPicPr>
        <p:blipFill rotWithShape="1">
          <a:blip r:embed="rId2">
            <a:alphaModFix/>
          </a:blip>
          <a:srcRect b="0" l="0" r="0" t="0"/>
          <a:stretch/>
        </p:blipFill>
        <p:spPr>
          <a:xfrm>
            <a:off x="4197851" y="4980157"/>
            <a:ext cx="731399" cy="71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5" name="Shape 115"/>
        <p:cNvGrpSpPr/>
        <p:nvPr/>
      </p:nvGrpSpPr>
      <p:grpSpPr>
        <a:xfrm>
          <a:off x="0" y="0"/>
          <a:ext cx="0" cy="0"/>
          <a:chOff x="0" y="0"/>
          <a:chExt cx="0" cy="0"/>
        </a:xfrm>
      </p:grpSpPr>
      <p:sp>
        <p:nvSpPr>
          <p:cNvPr id="116" name="Shape 116"/>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17" name="Shape 117"/>
          <p:cNvSpPr txBox="1"/>
          <p:nvPr>
            <p:ph type="ctrTitle"/>
          </p:nvPr>
        </p:nvSpPr>
        <p:spPr>
          <a:xfrm>
            <a:off x="685800" y="1583342"/>
            <a:ext cx="7772400" cy="1159799"/>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18" name="Shape 118"/>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19" name="Shape 119"/>
        <p:cNvGrpSpPr/>
        <p:nvPr/>
      </p:nvGrpSpPr>
      <p:grpSpPr>
        <a:xfrm>
          <a:off x="0" y="0"/>
          <a:ext cx="0" cy="0"/>
          <a:chOff x="0" y="0"/>
          <a:chExt cx="0" cy="0"/>
        </a:xfrm>
      </p:grpSpPr>
      <p:sp>
        <p:nvSpPr>
          <p:cNvPr id="120" name="Shape 120"/>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1" name="Shape 121"/>
          <p:cNvSpPr txBox="1"/>
          <p:nvPr>
            <p:ph idx="1" type="body"/>
          </p:nvPr>
        </p:nvSpPr>
        <p:spPr>
          <a:xfrm>
            <a:off x="457200" y="1200150"/>
            <a:ext cx="82296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2" name="Shape 12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23" name="Shape 123"/>
        <p:cNvGrpSpPr/>
        <p:nvPr/>
      </p:nvGrpSpPr>
      <p:grpSpPr>
        <a:xfrm>
          <a:off x="0" y="0"/>
          <a:ext cx="0" cy="0"/>
          <a:chOff x="0" y="0"/>
          <a:chExt cx="0" cy="0"/>
        </a:xfrm>
      </p:grpSpPr>
      <p:sp>
        <p:nvSpPr>
          <p:cNvPr id="124" name="Shape 124"/>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5" name="Shape 125"/>
          <p:cNvSpPr txBox="1"/>
          <p:nvPr>
            <p:ph idx="1" type="body"/>
          </p:nvPr>
        </p:nvSpPr>
        <p:spPr>
          <a:xfrm>
            <a:off x="457200" y="1200150"/>
            <a:ext cx="39945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6" name="Shape 126"/>
          <p:cNvSpPr txBox="1"/>
          <p:nvPr>
            <p:ph idx="2" type="body"/>
          </p:nvPr>
        </p:nvSpPr>
        <p:spPr>
          <a:xfrm>
            <a:off x="4692273" y="1200150"/>
            <a:ext cx="39945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27" name="Shape 12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28" name="Shape 128"/>
        <p:cNvGrpSpPr/>
        <p:nvPr/>
      </p:nvGrpSpPr>
      <p:grpSpPr>
        <a:xfrm>
          <a:off x="0" y="0"/>
          <a:ext cx="0" cy="0"/>
          <a:chOff x="0" y="0"/>
          <a:chExt cx="0" cy="0"/>
        </a:xfrm>
      </p:grpSpPr>
      <p:sp>
        <p:nvSpPr>
          <p:cNvPr id="129" name="Shape 129"/>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0" name="Shape 13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31" name="Shape 131"/>
        <p:cNvGrpSpPr/>
        <p:nvPr/>
      </p:nvGrpSpPr>
      <p:grpSpPr>
        <a:xfrm>
          <a:off x="0" y="0"/>
          <a:ext cx="0" cy="0"/>
          <a:chOff x="0" y="0"/>
          <a:chExt cx="0" cy="0"/>
        </a:xfrm>
      </p:grpSpPr>
      <p:sp>
        <p:nvSpPr>
          <p:cNvPr id="132" name="Shape 132"/>
          <p:cNvSpPr txBox="1"/>
          <p:nvPr>
            <p:ph idx="1" type="body"/>
          </p:nvPr>
        </p:nvSpPr>
        <p:spPr>
          <a:xfrm>
            <a:off x="457200" y="4406309"/>
            <a:ext cx="8229600" cy="519599"/>
          </a:xfrm>
          <a:prstGeom prst="rect">
            <a:avLst/>
          </a:prstGeom>
        </p:spPr>
        <p:txBody>
          <a:bodyPr anchorCtr="0" anchor="t" bIns="91425" lIns="91425" rIns="91425" tIns="91425"/>
          <a:lstStyle>
            <a:lvl1pPr lvl="0" rtl="0" algn="ctr">
              <a:spcBef>
                <a:spcPts val="0"/>
              </a:spcBef>
              <a:buClr>
                <a:schemeClr val="dk1"/>
              </a:buClr>
              <a:buSzPct val="100000"/>
              <a:buNone/>
              <a:defRPr sz="1800">
                <a:solidFill>
                  <a:schemeClr val="dk1"/>
                </a:solidFill>
              </a:defRPr>
            </a:lvl1pPr>
          </a:lstStyle>
          <a:p/>
        </p:txBody>
      </p:sp>
      <p:sp>
        <p:nvSpPr>
          <p:cNvPr id="133" name="Shape 133"/>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34" name="Shape 134"/>
        <p:cNvGrpSpPr/>
        <p:nvPr/>
      </p:nvGrpSpPr>
      <p:grpSpPr>
        <a:xfrm>
          <a:off x="0" y="0"/>
          <a:ext cx="0" cy="0"/>
          <a:chOff x="0" y="0"/>
          <a:chExt cx="0" cy="0"/>
        </a:xfrm>
      </p:grpSpPr>
      <p:sp>
        <p:nvSpPr>
          <p:cNvPr id="135" name="Shape 13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36" name="Shape 136"/>
        <p:cNvGrpSpPr/>
        <p:nvPr/>
      </p:nvGrpSpPr>
      <p:grpSpPr>
        <a:xfrm>
          <a:off x="0" y="0"/>
          <a:ext cx="0" cy="0"/>
          <a:chOff x="0" y="0"/>
          <a:chExt cx="0" cy="0"/>
        </a:xfrm>
      </p:grpSpPr>
      <p:sp>
        <p:nvSpPr>
          <p:cNvPr id="137" name="Shape 137"/>
          <p:cNvSpPr txBox="1"/>
          <p:nvPr>
            <p:ph type="title"/>
          </p:nvPr>
        </p:nvSpPr>
        <p:spPr>
          <a:xfrm>
            <a:off x="457200" y="205979"/>
            <a:ext cx="8229600" cy="857400"/>
          </a:xfrm>
          <a:prstGeom prst="rect">
            <a:avLst/>
          </a:prstGeom>
          <a:noFill/>
          <a:ln>
            <a:noFill/>
          </a:ln>
        </p:spPr>
        <p:txBody>
          <a:bodyPr anchorCtr="0" anchor="ctr" bIns="91425" lIns="91425" rIns="91425" tIns="91425"/>
          <a:lstStyle>
            <a:lvl1pPr lvl="0" rtl="0" algn="ctr">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38" name="Shape 138"/>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rtl="0" algn="l">
              <a:spcBef>
                <a:spcPts val="640"/>
              </a:spcBef>
              <a:buClr>
                <a:schemeClr val="dk1"/>
              </a:buClr>
              <a:buFont typeface="Arial"/>
              <a:buChar char="•"/>
              <a:defRPr/>
            </a:lvl1pPr>
            <a:lvl2pPr indent="-107950" lvl="1" marL="742950" rtl="0" algn="l">
              <a:spcBef>
                <a:spcPts val="560"/>
              </a:spcBef>
              <a:buClr>
                <a:schemeClr val="dk1"/>
              </a:buClr>
              <a:buFont typeface="Arial"/>
              <a:buChar char="–"/>
              <a:defRPr/>
            </a:lvl2pPr>
            <a:lvl3pPr indent="-76200" lvl="2" marL="1143000" rtl="0" algn="l">
              <a:spcBef>
                <a:spcPts val="480"/>
              </a:spcBef>
              <a:buClr>
                <a:schemeClr val="dk1"/>
              </a:buClr>
              <a:buFont typeface="Arial"/>
              <a:buChar char="•"/>
              <a:defRPr/>
            </a:lvl3pPr>
            <a:lvl4pPr indent="-101600" lvl="3" marL="1600200" rtl="0" algn="l">
              <a:spcBef>
                <a:spcPts val="400"/>
              </a:spcBef>
              <a:buClr>
                <a:schemeClr val="dk1"/>
              </a:buClr>
              <a:buFont typeface="Arial"/>
              <a:buChar char="–"/>
              <a:defRPr/>
            </a:lvl4pPr>
            <a:lvl5pPr indent="-101600" lvl="4" marL="2057400" rtl="0" algn="l">
              <a:spcBef>
                <a:spcPts val="400"/>
              </a:spcBef>
              <a:buClr>
                <a:schemeClr val="dk1"/>
              </a:buClr>
              <a:buFont typeface="Arial"/>
              <a:buChar char="»"/>
              <a:defRPr/>
            </a:lvl5pPr>
            <a:lvl6pPr indent="-101600" lvl="5" marL="2514600" rtl="0" algn="l">
              <a:spcBef>
                <a:spcPts val="400"/>
              </a:spcBef>
              <a:buClr>
                <a:schemeClr val="dk1"/>
              </a:buClr>
              <a:buFont typeface="Arial"/>
              <a:buChar char="•"/>
              <a:defRPr/>
            </a:lvl6pPr>
            <a:lvl7pPr indent="-101600" lvl="6" marL="2971800" rtl="0" algn="l">
              <a:spcBef>
                <a:spcPts val="400"/>
              </a:spcBef>
              <a:buClr>
                <a:schemeClr val="dk1"/>
              </a:buClr>
              <a:buFont typeface="Arial"/>
              <a:buChar char="•"/>
              <a:defRPr/>
            </a:lvl7pPr>
            <a:lvl8pPr indent="-101600" lvl="7" marL="3429000" rtl="0" algn="l">
              <a:spcBef>
                <a:spcPts val="400"/>
              </a:spcBef>
              <a:buClr>
                <a:schemeClr val="dk1"/>
              </a:buClr>
              <a:buFont typeface="Arial"/>
              <a:buChar char="•"/>
              <a:defRPr/>
            </a:lvl8pPr>
            <a:lvl9pPr indent="-101600" lvl="8" marL="3886200" rtl="0" algn="l">
              <a:spcBef>
                <a:spcPts val="400"/>
              </a:spcBef>
              <a:buClr>
                <a:schemeClr val="dk1"/>
              </a:buClr>
              <a:buFont typeface="Arial"/>
              <a:buChar char="•"/>
              <a:defRPr/>
            </a:lvl9pPr>
          </a:lstStyle>
          <a:p/>
        </p:txBody>
      </p:sp>
      <p:sp>
        <p:nvSpPr>
          <p:cNvPr id="139" name="Shape 139"/>
          <p:cNvSpPr txBox="1"/>
          <p:nvPr>
            <p:ph idx="10" type="dt"/>
          </p:nvPr>
        </p:nvSpPr>
        <p:spPr>
          <a:xfrm>
            <a:off x="457200" y="4767262"/>
            <a:ext cx="2133599" cy="273900"/>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40" name="Shape 140"/>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141" name="Shape 141"/>
          <p:cNvSpPr txBox="1"/>
          <p:nvPr>
            <p:ph idx="12" type="sldNum"/>
          </p:nvPr>
        </p:nvSpPr>
        <p:spPr>
          <a:xfrm>
            <a:off x="6553200" y="4767262"/>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Blank">
    <p:spTree>
      <p:nvGrpSpPr>
        <p:cNvPr id="142" name="Shape 142"/>
        <p:cNvGrpSpPr/>
        <p:nvPr/>
      </p:nvGrpSpPr>
      <p:grpSpPr>
        <a:xfrm>
          <a:off x="0" y="0"/>
          <a:ext cx="0" cy="0"/>
          <a:chOff x="0" y="0"/>
          <a:chExt cx="0" cy="0"/>
        </a:xfrm>
      </p:grpSpPr>
      <p:sp>
        <p:nvSpPr>
          <p:cNvPr id="143" name="Shape 143"/>
          <p:cNvSpPr txBox="1"/>
          <p:nvPr>
            <p:ph idx="12" type="sldNum"/>
          </p:nvPr>
        </p:nvSpPr>
        <p:spPr>
          <a:xfrm>
            <a:off x="6553200" y="4980157"/>
            <a:ext cx="2133599" cy="71100"/>
          </a:xfrm>
          <a:prstGeom prst="rect">
            <a:avLst/>
          </a:prstGeom>
          <a:noFill/>
          <a:ln>
            <a:noFill/>
          </a:ln>
        </p:spPr>
        <p:txBody>
          <a:bodyPr anchorCtr="0" anchor="b" bIns="0" lIns="0" rIns="0" tIns="0">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 sz="800" u="none" cap="none" strike="noStrike">
                <a:solidFill>
                  <a:schemeClr val="dk1"/>
                </a:solidFill>
                <a:latin typeface="Arial"/>
                <a:ea typeface="Arial"/>
                <a:cs typeface="Arial"/>
                <a:sym typeface="Arial"/>
              </a:rPr>
              <a:t>‹#›</a:t>
            </a:fld>
          </a:p>
        </p:txBody>
      </p:sp>
      <p:pic>
        <p:nvPicPr>
          <p:cNvPr id="144" name="Shape 144"/>
          <p:cNvPicPr preferRelativeResize="0"/>
          <p:nvPr/>
        </p:nvPicPr>
        <p:blipFill rotWithShape="1">
          <a:blip r:embed="rId2">
            <a:alphaModFix/>
          </a:blip>
          <a:srcRect b="0" l="0" r="0" t="0"/>
          <a:stretch/>
        </p:blipFill>
        <p:spPr>
          <a:xfrm>
            <a:off x="4197851" y="4980157"/>
            <a:ext cx="731399" cy="71100"/>
          </a:xfrm>
          <a:prstGeom prst="rect">
            <a:avLst/>
          </a:prstGeom>
          <a:noFill/>
          <a:ln>
            <a:noFill/>
          </a:ln>
        </p:spPr>
      </p:pic>
      <p:cxnSp>
        <p:nvCxnSpPr>
          <p:cNvPr id="145" name="Shape 145"/>
          <p:cNvCxnSpPr/>
          <p:nvPr/>
        </p:nvCxnSpPr>
        <p:spPr>
          <a:xfrm>
            <a:off x="457200" y="4882496"/>
            <a:ext cx="8229600" cy="0"/>
          </a:xfrm>
          <a:prstGeom prst="straightConnector1">
            <a:avLst/>
          </a:prstGeom>
          <a:noFill/>
          <a:ln cap="flat" cmpd="sng" w="9525">
            <a:solidFill>
              <a:schemeClr val="lt2"/>
            </a:solidFill>
            <a:prstDash val="solid"/>
            <a:round/>
            <a:headEnd len="med" w="med" type="none"/>
            <a:tailEnd len="med" w="med" type="none"/>
          </a:ln>
        </p:spPr>
      </p:cxnSp>
      <p:sp>
        <p:nvSpPr>
          <p:cNvPr id="146" name="Shape 146"/>
          <p:cNvSpPr txBox="1"/>
          <p:nvPr/>
        </p:nvSpPr>
        <p:spPr>
          <a:xfrm>
            <a:off x="457200" y="4980157"/>
            <a:ext cx="2895600" cy="71100"/>
          </a:xfrm>
          <a:prstGeom prst="rect">
            <a:avLst/>
          </a:prstGeom>
          <a:noFill/>
          <a:ln>
            <a:noFill/>
          </a:ln>
        </p:spPr>
        <p:txBody>
          <a:bodyPr anchorCtr="0" anchor="b" bIns="0" lIns="0" rIns="0" tIns="0">
            <a:noAutofit/>
          </a:bodyPr>
          <a:lstStyle/>
          <a:p>
            <a:pPr indent="0" lvl="0" marL="0" marR="0" rtl="0" algn="l">
              <a:lnSpc>
                <a:spcPct val="100000"/>
              </a:lnSpc>
              <a:spcBef>
                <a:spcPts val="0"/>
              </a:spcBef>
              <a:spcAft>
                <a:spcPts val="0"/>
              </a:spcAft>
              <a:buClr>
                <a:schemeClr val="dk1"/>
              </a:buClr>
              <a:buSzPct val="25000"/>
              <a:buFont typeface="Arial"/>
              <a:buNone/>
            </a:pPr>
            <a:r>
              <a:rPr b="0" i="0" lang="en" sz="800" u="none" cap="none" strike="noStrike">
                <a:solidFill>
                  <a:schemeClr val="dk1"/>
                </a:solidFill>
                <a:latin typeface="Arial"/>
                <a:ea typeface="Arial"/>
                <a:cs typeface="Arial"/>
                <a:sym typeface="Arial"/>
              </a:rPr>
              <a:t>Proprietary and confidential</a:t>
            </a:r>
          </a:p>
        </p:txBody>
      </p:sp>
      <p:sp>
        <p:nvSpPr>
          <p:cNvPr id="147" name="Shape 147"/>
          <p:cNvSpPr txBox="1"/>
          <p:nvPr>
            <p:ph idx="1" type="body"/>
          </p:nvPr>
        </p:nvSpPr>
        <p:spPr>
          <a:xfrm>
            <a:off x="457200" y="4677041"/>
            <a:ext cx="8229600" cy="162899"/>
          </a:xfrm>
          <a:prstGeom prst="rect">
            <a:avLst/>
          </a:prstGeom>
          <a:noFill/>
          <a:ln>
            <a:noFill/>
          </a:ln>
        </p:spPr>
        <p:txBody>
          <a:bodyPr anchorCtr="0" anchor="ctr"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52" name="Shape 152"/>
        <p:cNvGrpSpPr/>
        <p:nvPr/>
      </p:nvGrpSpPr>
      <p:grpSpPr>
        <a:xfrm>
          <a:off x="0" y="0"/>
          <a:ext cx="0" cy="0"/>
          <a:chOff x="0" y="0"/>
          <a:chExt cx="0" cy="0"/>
        </a:xfrm>
      </p:grpSpPr>
      <p:sp>
        <p:nvSpPr>
          <p:cNvPr id="153" name="Shape 153"/>
          <p:cNvSpPr txBox="1"/>
          <p:nvPr>
            <p:ph type="ctrTitle"/>
          </p:nvPr>
        </p:nvSpPr>
        <p:spPr>
          <a:xfrm>
            <a:off x="685800" y="1583342"/>
            <a:ext cx="7772400" cy="1159799"/>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54" name="Shape 154"/>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55" name="Shape 15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6" name="Shape 156"/>
        <p:cNvGrpSpPr/>
        <p:nvPr/>
      </p:nvGrpSpPr>
      <p:grpSpPr>
        <a:xfrm>
          <a:off x="0" y="0"/>
          <a:ext cx="0" cy="0"/>
          <a:chOff x="0" y="0"/>
          <a:chExt cx="0" cy="0"/>
        </a:xfrm>
      </p:grpSpPr>
      <p:sp>
        <p:nvSpPr>
          <p:cNvPr id="157" name="Shape 157"/>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8" name="Shape 158"/>
          <p:cNvSpPr txBox="1"/>
          <p:nvPr>
            <p:ph idx="1" type="body"/>
          </p:nvPr>
        </p:nvSpPr>
        <p:spPr>
          <a:xfrm>
            <a:off x="457200" y="1200150"/>
            <a:ext cx="82296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9" name="Shape 159"/>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0" name="Shape 160"/>
        <p:cNvGrpSpPr/>
        <p:nvPr/>
      </p:nvGrpSpPr>
      <p:grpSpPr>
        <a:xfrm>
          <a:off x="0" y="0"/>
          <a:ext cx="0" cy="0"/>
          <a:chOff x="0" y="0"/>
          <a:chExt cx="0" cy="0"/>
        </a:xfrm>
      </p:grpSpPr>
      <p:sp>
        <p:nvSpPr>
          <p:cNvPr id="161" name="Shape 161"/>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2" name="Shape 162"/>
          <p:cNvSpPr txBox="1"/>
          <p:nvPr>
            <p:ph idx="1" type="body"/>
          </p:nvPr>
        </p:nvSpPr>
        <p:spPr>
          <a:xfrm>
            <a:off x="457200" y="1200150"/>
            <a:ext cx="39945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3" name="Shape 163"/>
          <p:cNvSpPr txBox="1"/>
          <p:nvPr>
            <p:ph idx="2" type="body"/>
          </p:nvPr>
        </p:nvSpPr>
        <p:spPr>
          <a:xfrm>
            <a:off x="4692273" y="1200150"/>
            <a:ext cx="39945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4" name="Shape 164"/>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65" name="Shape 165"/>
        <p:cNvGrpSpPr/>
        <p:nvPr/>
      </p:nvGrpSpPr>
      <p:grpSpPr>
        <a:xfrm>
          <a:off x="0" y="0"/>
          <a:ext cx="0" cy="0"/>
          <a:chOff x="0" y="0"/>
          <a:chExt cx="0" cy="0"/>
        </a:xfrm>
      </p:grpSpPr>
      <p:sp>
        <p:nvSpPr>
          <p:cNvPr id="166" name="Shape 166"/>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67" name="Shape 16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68" name="Shape 168"/>
        <p:cNvGrpSpPr/>
        <p:nvPr/>
      </p:nvGrpSpPr>
      <p:grpSpPr>
        <a:xfrm>
          <a:off x="0" y="0"/>
          <a:ext cx="0" cy="0"/>
          <a:chOff x="0" y="0"/>
          <a:chExt cx="0" cy="0"/>
        </a:xfrm>
      </p:grpSpPr>
      <p:sp>
        <p:nvSpPr>
          <p:cNvPr id="169" name="Shape 169"/>
          <p:cNvSpPr txBox="1"/>
          <p:nvPr>
            <p:ph idx="1" type="body"/>
          </p:nvPr>
        </p:nvSpPr>
        <p:spPr>
          <a:xfrm>
            <a:off x="457200" y="4406309"/>
            <a:ext cx="8229600" cy="519599"/>
          </a:xfrm>
          <a:prstGeom prst="rect">
            <a:avLst/>
          </a:prstGeom>
        </p:spPr>
        <p:txBody>
          <a:bodyPr anchorCtr="0" anchor="t" bIns="91425" lIns="91425" rIns="91425" tIns="91425"/>
          <a:lstStyle>
            <a:lvl1pPr lvl="0" rtl="0" algn="ctr">
              <a:spcBef>
                <a:spcPts val="360"/>
              </a:spcBef>
              <a:buSzPct val="100000"/>
              <a:buNone/>
              <a:defRPr sz="1800"/>
            </a:lvl1pPr>
          </a:lstStyle>
          <a:p/>
        </p:txBody>
      </p:sp>
      <p:sp>
        <p:nvSpPr>
          <p:cNvPr id="170" name="Shape 17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71" name="Shape 171"/>
        <p:cNvGrpSpPr/>
        <p:nvPr/>
      </p:nvGrpSpPr>
      <p:grpSpPr>
        <a:xfrm>
          <a:off x="0" y="0"/>
          <a:ext cx="0" cy="0"/>
          <a:chOff x="0" y="0"/>
          <a:chExt cx="0" cy="0"/>
        </a:xfrm>
      </p:grpSpPr>
      <p:sp>
        <p:nvSpPr>
          <p:cNvPr id="172" name="Shape 17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Text">
    <p:spTree>
      <p:nvGrpSpPr>
        <p:cNvPr id="173" name="Shape 173"/>
        <p:cNvGrpSpPr/>
        <p:nvPr/>
      </p:nvGrpSpPr>
      <p:grpSpPr>
        <a:xfrm>
          <a:off x="0" y="0"/>
          <a:ext cx="0" cy="0"/>
          <a:chOff x="0" y="0"/>
          <a:chExt cx="0" cy="0"/>
        </a:xfrm>
      </p:grpSpPr>
      <p:sp>
        <p:nvSpPr>
          <p:cNvPr id="174" name="Shape 174"/>
          <p:cNvSpPr txBox="1"/>
          <p:nvPr>
            <p:ph type="title"/>
          </p:nvPr>
        </p:nvSpPr>
        <p:spPr>
          <a:xfrm>
            <a:off x="435357" y="121500"/>
            <a:ext cx="8275199" cy="6237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75" name="Shape 175"/>
          <p:cNvSpPr txBox="1"/>
          <p:nvPr>
            <p:ph idx="1" type="body"/>
          </p:nvPr>
        </p:nvSpPr>
        <p:spPr>
          <a:xfrm>
            <a:off x="435357" y="1131300"/>
            <a:ext cx="8275199" cy="3461400"/>
          </a:xfrm>
          <a:prstGeom prst="rect">
            <a:avLst/>
          </a:prstGeom>
          <a:noFill/>
          <a:ln>
            <a:noFill/>
          </a:ln>
        </p:spPr>
        <p:txBody>
          <a:bodyPr anchorCtr="0" anchor="t" bIns="91425" lIns="91425" rIns="91425" tIns="91425"/>
          <a:lstStyle>
            <a:lvl1pPr lvl="0" rtl="0">
              <a:spcBef>
                <a:spcPts val="0"/>
              </a:spcBef>
              <a:defRPr/>
            </a:lvl1pPr>
            <a:lvl2pPr indent="-114300" lvl="1" marL="406400" rtl="0">
              <a:spcBef>
                <a:spcPts val="0"/>
              </a:spcBef>
              <a:buClr>
                <a:srgbClr val="A1D5D3"/>
              </a:buClr>
              <a:buFont typeface="Calibri"/>
              <a:buChar char="•"/>
              <a:defRPr/>
            </a:lvl2pPr>
            <a:lvl3pPr indent="-114300" lvl="2" marL="812800" rtl="0">
              <a:spcBef>
                <a:spcPts val="0"/>
              </a:spcBef>
              <a:buClr>
                <a:srgbClr val="A1D5D3"/>
              </a:buClr>
              <a:buFont typeface="Calibri"/>
              <a:buChar char="–"/>
              <a:defRPr/>
            </a:lvl3pPr>
            <a:lvl4pPr indent="-114300" lvl="3" marL="1219200" rtl="0">
              <a:spcBef>
                <a:spcPts val="0"/>
              </a:spcBef>
              <a:buClr>
                <a:srgbClr val="A1D5D3"/>
              </a:buClr>
              <a:buFont typeface="Calibri"/>
              <a:buChar char="–"/>
              <a:defRPr/>
            </a:lvl4pPr>
            <a:lvl5pPr indent="-114300" lvl="4" marL="1816100" rtl="0">
              <a:spcBef>
                <a:spcPts val="0"/>
              </a:spcBef>
              <a:buClr>
                <a:srgbClr val="A1D5D3"/>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80" name="Shape 180"/>
        <p:cNvGrpSpPr/>
        <p:nvPr/>
      </p:nvGrpSpPr>
      <p:grpSpPr>
        <a:xfrm>
          <a:off x="0" y="0"/>
          <a:ext cx="0" cy="0"/>
          <a:chOff x="0" y="0"/>
          <a:chExt cx="0" cy="0"/>
        </a:xfrm>
      </p:grpSpPr>
      <p:sp>
        <p:nvSpPr>
          <p:cNvPr id="181" name="Shape 181"/>
          <p:cNvSpPr txBox="1"/>
          <p:nvPr>
            <p:ph type="ctrTitle"/>
          </p:nvPr>
        </p:nvSpPr>
        <p:spPr>
          <a:xfrm>
            <a:off x="685800" y="1583342"/>
            <a:ext cx="7772400" cy="1159799"/>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82" name="Shape 182"/>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83" name="Shape 183"/>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4" name="Shape 184"/>
        <p:cNvGrpSpPr/>
        <p:nvPr/>
      </p:nvGrpSpPr>
      <p:grpSpPr>
        <a:xfrm>
          <a:off x="0" y="0"/>
          <a:ext cx="0" cy="0"/>
          <a:chOff x="0" y="0"/>
          <a:chExt cx="0" cy="0"/>
        </a:xfrm>
      </p:grpSpPr>
      <p:sp>
        <p:nvSpPr>
          <p:cNvPr id="185" name="Shape 185"/>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6" name="Shape 186"/>
          <p:cNvSpPr txBox="1"/>
          <p:nvPr>
            <p:ph idx="1" type="body"/>
          </p:nvPr>
        </p:nvSpPr>
        <p:spPr>
          <a:xfrm>
            <a:off x="457200" y="1200150"/>
            <a:ext cx="82296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87" name="Shape 187"/>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88" name="Shape 188"/>
        <p:cNvGrpSpPr/>
        <p:nvPr/>
      </p:nvGrpSpPr>
      <p:grpSpPr>
        <a:xfrm>
          <a:off x="0" y="0"/>
          <a:ext cx="0" cy="0"/>
          <a:chOff x="0" y="0"/>
          <a:chExt cx="0" cy="0"/>
        </a:xfrm>
      </p:grpSpPr>
      <p:sp>
        <p:nvSpPr>
          <p:cNvPr id="189" name="Shape 189"/>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0" name="Shape 190"/>
          <p:cNvSpPr txBox="1"/>
          <p:nvPr>
            <p:ph idx="1" type="body"/>
          </p:nvPr>
        </p:nvSpPr>
        <p:spPr>
          <a:xfrm>
            <a:off x="457200" y="1200150"/>
            <a:ext cx="39945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1" name="Shape 191"/>
          <p:cNvSpPr txBox="1"/>
          <p:nvPr>
            <p:ph idx="2" type="body"/>
          </p:nvPr>
        </p:nvSpPr>
        <p:spPr>
          <a:xfrm>
            <a:off x="4692273" y="1200150"/>
            <a:ext cx="3994500" cy="3725699"/>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2" name="Shape 19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93" name="Shape 193"/>
        <p:cNvGrpSpPr/>
        <p:nvPr/>
      </p:nvGrpSpPr>
      <p:grpSpPr>
        <a:xfrm>
          <a:off x="0" y="0"/>
          <a:ext cx="0" cy="0"/>
          <a:chOff x="0" y="0"/>
          <a:chExt cx="0" cy="0"/>
        </a:xfrm>
      </p:grpSpPr>
      <p:sp>
        <p:nvSpPr>
          <p:cNvPr id="194" name="Shape 194"/>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95" name="Shape 19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6" name="Shape 196"/>
        <p:cNvGrpSpPr/>
        <p:nvPr/>
      </p:nvGrpSpPr>
      <p:grpSpPr>
        <a:xfrm>
          <a:off x="0" y="0"/>
          <a:ext cx="0" cy="0"/>
          <a:chOff x="0" y="0"/>
          <a:chExt cx="0" cy="0"/>
        </a:xfrm>
      </p:grpSpPr>
      <p:sp>
        <p:nvSpPr>
          <p:cNvPr id="197" name="Shape 197"/>
          <p:cNvSpPr txBox="1"/>
          <p:nvPr>
            <p:ph idx="1" type="body"/>
          </p:nvPr>
        </p:nvSpPr>
        <p:spPr>
          <a:xfrm>
            <a:off x="457200" y="4406309"/>
            <a:ext cx="8229600" cy="519599"/>
          </a:xfrm>
          <a:prstGeom prst="rect">
            <a:avLst/>
          </a:prstGeom>
        </p:spPr>
        <p:txBody>
          <a:bodyPr anchorCtr="0" anchor="t" bIns="91425" lIns="91425" rIns="91425" tIns="91425"/>
          <a:lstStyle>
            <a:lvl1pPr lvl="0" rtl="0" algn="ctr">
              <a:spcBef>
                <a:spcPts val="360"/>
              </a:spcBef>
              <a:buSzPct val="100000"/>
              <a:buNone/>
              <a:defRPr sz="1800"/>
            </a:lvl1pPr>
          </a:lstStyle>
          <a:p/>
        </p:txBody>
      </p:sp>
      <p:sp>
        <p:nvSpPr>
          <p:cNvPr id="198" name="Shape 198"/>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99" name="Shape 199"/>
        <p:cNvGrpSpPr/>
        <p:nvPr/>
      </p:nvGrpSpPr>
      <p:grpSpPr>
        <a:xfrm>
          <a:off x="0" y="0"/>
          <a:ext cx="0" cy="0"/>
          <a:chOff x="0" y="0"/>
          <a:chExt cx="0" cy="0"/>
        </a:xfrm>
      </p:grpSpPr>
      <p:sp>
        <p:nvSpPr>
          <p:cNvPr id="200" name="Shape 20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Text">
    <p:spTree>
      <p:nvGrpSpPr>
        <p:cNvPr id="201" name="Shape 201"/>
        <p:cNvGrpSpPr/>
        <p:nvPr/>
      </p:nvGrpSpPr>
      <p:grpSpPr>
        <a:xfrm>
          <a:off x="0" y="0"/>
          <a:ext cx="0" cy="0"/>
          <a:chOff x="0" y="0"/>
          <a:chExt cx="0" cy="0"/>
        </a:xfrm>
      </p:grpSpPr>
      <p:sp>
        <p:nvSpPr>
          <p:cNvPr id="202" name="Shape 202"/>
          <p:cNvSpPr txBox="1"/>
          <p:nvPr>
            <p:ph type="title"/>
          </p:nvPr>
        </p:nvSpPr>
        <p:spPr>
          <a:xfrm>
            <a:off x="435357" y="121500"/>
            <a:ext cx="8275199" cy="623700"/>
          </a:xfrm>
          <a:prstGeom prst="rect">
            <a:avLst/>
          </a:prstGeom>
          <a:noFill/>
          <a:ln>
            <a:noFill/>
          </a:ln>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03" name="Shape 203"/>
          <p:cNvSpPr txBox="1"/>
          <p:nvPr>
            <p:ph idx="1" type="body"/>
          </p:nvPr>
        </p:nvSpPr>
        <p:spPr>
          <a:xfrm>
            <a:off x="435357" y="1131300"/>
            <a:ext cx="8275199" cy="3461400"/>
          </a:xfrm>
          <a:prstGeom prst="rect">
            <a:avLst/>
          </a:prstGeom>
          <a:noFill/>
          <a:ln>
            <a:noFill/>
          </a:ln>
        </p:spPr>
        <p:txBody>
          <a:bodyPr anchorCtr="0" anchor="t" bIns="91425" lIns="91425" rIns="91425" tIns="91425"/>
          <a:lstStyle>
            <a:lvl1pPr lvl="0" rtl="0">
              <a:spcBef>
                <a:spcPts val="0"/>
              </a:spcBef>
              <a:defRPr/>
            </a:lvl1pPr>
            <a:lvl2pPr indent="-114300" lvl="1" marL="406400" rtl="0">
              <a:spcBef>
                <a:spcPts val="0"/>
              </a:spcBef>
              <a:buClr>
                <a:srgbClr val="A1D5D3"/>
              </a:buClr>
              <a:buFont typeface="Calibri"/>
              <a:buChar char="•"/>
              <a:defRPr/>
            </a:lvl2pPr>
            <a:lvl3pPr indent="-114300" lvl="2" marL="812800" rtl="0">
              <a:spcBef>
                <a:spcPts val="0"/>
              </a:spcBef>
              <a:buClr>
                <a:srgbClr val="A1D5D3"/>
              </a:buClr>
              <a:buFont typeface="Calibri"/>
              <a:buChar char="–"/>
              <a:defRPr/>
            </a:lvl3pPr>
            <a:lvl4pPr indent="-114300" lvl="3" marL="1219200" rtl="0">
              <a:spcBef>
                <a:spcPts val="0"/>
              </a:spcBef>
              <a:buClr>
                <a:srgbClr val="A1D5D3"/>
              </a:buClr>
              <a:buFont typeface="Calibri"/>
              <a:buChar char="–"/>
              <a:defRPr/>
            </a:lvl4pPr>
            <a:lvl5pPr indent="-114300" lvl="4" marL="1816100" rtl="0">
              <a:spcBef>
                <a:spcPts val="0"/>
              </a:spcBef>
              <a:buClr>
                <a:srgbClr val="A1D5D3"/>
              </a:buClr>
              <a:buFont typeface="Calibri"/>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04" name="Shape 204"/>
        <p:cNvGrpSpPr/>
        <p:nvPr/>
      </p:nvGrpSpPr>
      <p:grpSpPr>
        <a:xfrm>
          <a:off x="0" y="0"/>
          <a:ext cx="0" cy="0"/>
          <a:chOff x="0" y="0"/>
          <a:chExt cx="0" cy="0"/>
        </a:xfrm>
      </p:grpSpPr>
      <p:sp>
        <p:nvSpPr>
          <p:cNvPr id="205" name="Shape 205"/>
          <p:cNvSpPr txBox="1"/>
          <p:nvPr>
            <p:ph type="title"/>
          </p:nvPr>
        </p:nvSpPr>
        <p:spPr>
          <a:xfrm>
            <a:off x="457200" y="287480"/>
            <a:ext cx="8229600" cy="576600"/>
          </a:xfrm>
          <a:prstGeom prst="rect">
            <a:avLst/>
          </a:prstGeom>
          <a:noFill/>
          <a:ln>
            <a:noFill/>
          </a:ln>
        </p:spPr>
        <p:txBody>
          <a:bodyPr anchorCtr="0" anchor="ctr" bIns="91425" lIns="91425" rIns="91425" tIns="91425"/>
          <a:lstStyle>
            <a:lvl1pPr lvl="0" rtl="0" algn="l">
              <a:spcBef>
                <a:spcPts val="0"/>
              </a:spcBef>
              <a:buClr>
                <a:srgbClr val="003666"/>
              </a:buClr>
              <a:buFont typeface="Arial"/>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206" name="Shape 206"/>
          <p:cNvSpPr txBox="1"/>
          <p:nvPr>
            <p:ph idx="1" type="body"/>
          </p:nvPr>
        </p:nvSpPr>
        <p:spPr>
          <a:xfrm>
            <a:off x="457200" y="1200150"/>
            <a:ext cx="8229600" cy="3657600"/>
          </a:xfrm>
          <a:prstGeom prst="rect">
            <a:avLst/>
          </a:prstGeom>
          <a:noFill/>
          <a:ln>
            <a:noFill/>
          </a:ln>
        </p:spPr>
        <p:txBody>
          <a:bodyPr anchorCtr="0" anchor="t" bIns="91425" lIns="91425" rIns="91425" tIns="91425"/>
          <a:lstStyle>
            <a:lvl1pPr indent="-53339" lvl="0" marL="182880" rtl="0" algn="l">
              <a:spcBef>
                <a:spcPts val="480"/>
              </a:spcBef>
              <a:buClr>
                <a:schemeClr val="accent1"/>
              </a:buClr>
              <a:buFont typeface="Arial"/>
              <a:buChar char="•"/>
              <a:defRPr/>
            </a:lvl1pPr>
            <a:lvl2pPr indent="-82550" lvl="1" marL="457200" rtl="0" algn="l">
              <a:spcBef>
                <a:spcPts val="400"/>
              </a:spcBef>
              <a:buClr>
                <a:schemeClr val="accent1"/>
              </a:buClr>
              <a:buFont typeface="Arial"/>
              <a:buChar char="•"/>
              <a:defRPr/>
            </a:lvl2pPr>
            <a:lvl3pPr indent="-82550" lvl="2" marL="731520" rtl="0" algn="l">
              <a:spcBef>
                <a:spcPts val="360"/>
              </a:spcBef>
              <a:buClr>
                <a:schemeClr val="accent1"/>
              </a:buClr>
              <a:buFont typeface="Arial"/>
              <a:buChar char="•"/>
              <a:defRPr/>
            </a:lvl3pPr>
            <a:lvl4pPr indent="-91439" lvl="3" marL="1005839" rtl="0" algn="l">
              <a:spcBef>
                <a:spcPts val="320"/>
              </a:spcBef>
              <a:buClr>
                <a:schemeClr val="accent1"/>
              </a:buClr>
              <a:buFont typeface="Arial"/>
              <a:buChar char="•"/>
              <a:defRPr/>
            </a:lvl4pPr>
            <a:lvl5pPr indent="-58419" lvl="4" marL="1188720" rtl="0" algn="l">
              <a:spcBef>
                <a:spcPts val="280"/>
              </a:spcBef>
              <a:buClr>
                <a:schemeClr val="accent1"/>
              </a:buClr>
              <a:buFont typeface="Arial"/>
              <a:buChar char="•"/>
              <a:defRPr/>
            </a:lvl5pPr>
            <a:lvl6pPr indent="-107950" lvl="5" marL="1371600" rtl="0" algn="l">
              <a:spcBef>
                <a:spcPts val="260"/>
              </a:spcBef>
              <a:buClr>
                <a:schemeClr val="accent1"/>
              </a:buClr>
              <a:buFont typeface="Arial"/>
              <a:buChar char="•"/>
              <a:defRPr/>
            </a:lvl6pPr>
            <a:lvl7pPr indent="-100330" lvl="6" marL="1554480" rtl="0" algn="l">
              <a:spcBef>
                <a:spcPts val="260"/>
              </a:spcBef>
              <a:buClr>
                <a:schemeClr val="accent1"/>
              </a:buClr>
              <a:buFont typeface="Arial"/>
              <a:buChar char="•"/>
              <a:defRPr/>
            </a:lvl7pPr>
            <a:lvl8pPr indent="-105410" lvl="7" marL="1737360" rtl="0" algn="l">
              <a:spcBef>
                <a:spcPts val="260"/>
              </a:spcBef>
              <a:buClr>
                <a:schemeClr val="accent1"/>
              </a:buClr>
              <a:buFont typeface="Arial"/>
              <a:buChar char="•"/>
              <a:defRPr/>
            </a:lvl8pPr>
            <a:lvl9pPr indent="-110489" lvl="8" marL="1920240" rtl="0" algn="l">
              <a:spcBef>
                <a:spcPts val="260"/>
              </a:spcBef>
              <a:buClr>
                <a:schemeClr val="accent1"/>
              </a:buClr>
              <a:buFont typeface="Arial"/>
              <a:buChar char="•"/>
              <a:defRPr/>
            </a:lvl9pPr>
          </a:lstStyle>
          <a:p/>
        </p:txBody>
      </p:sp>
      <p:sp>
        <p:nvSpPr>
          <p:cNvPr id="207" name="Shape 207"/>
          <p:cNvSpPr txBox="1"/>
          <p:nvPr>
            <p:ph idx="10" type="dt"/>
          </p:nvPr>
        </p:nvSpPr>
        <p:spPr>
          <a:xfrm>
            <a:off x="457200" y="13716"/>
            <a:ext cx="2895600" cy="246899"/>
          </a:xfrm>
          <a:prstGeom prst="rect">
            <a:avLst/>
          </a:prstGeom>
          <a:noFill/>
          <a:ln>
            <a:noFill/>
          </a:ln>
        </p:spPr>
        <p:txBody>
          <a:bodyPr anchorCtr="0" anchor="ctr" bIns="91425" lIns="91425" rIns="91425" tIns="91425"/>
          <a:lstStyle>
            <a:lvl1pPr indent="0" lvl="0" marL="0" marR="0" rtl="0" algn="l">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208" name="Shape 208"/>
          <p:cNvSpPr txBox="1"/>
          <p:nvPr>
            <p:ph idx="11" type="ftr"/>
          </p:nvPr>
        </p:nvSpPr>
        <p:spPr>
          <a:xfrm>
            <a:off x="3429000" y="13716"/>
            <a:ext cx="4114800" cy="246899"/>
          </a:xfrm>
          <a:prstGeom prst="rect">
            <a:avLst/>
          </a:prstGeom>
          <a:noFill/>
          <a:ln>
            <a:noFill/>
          </a:ln>
        </p:spPr>
        <p:txBody>
          <a:bodyPr anchorCtr="0" anchor="ctr" bIns="91425" lIns="91425" rIns="91425" tIns="91425"/>
          <a:lstStyle>
            <a:lvl1pPr indent="0" lvl="0" marL="0" marR="0" rtl="0" algn="ctr">
              <a:spcBef>
                <a:spcPts val="0"/>
              </a:spcBef>
              <a:defRPr/>
            </a:lvl1pPr>
            <a:lvl2pPr indent="0" lvl="1" marL="457200" marR="0" rtl="0" algn="l">
              <a:spcBef>
                <a:spcPts val="0"/>
              </a:spcBef>
              <a:defRPr/>
            </a:lvl2pPr>
            <a:lvl3pPr indent="0" lvl="2" marL="914400" marR="0" rtl="0" algn="l">
              <a:spcBef>
                <a:spcPts val="0"/>
              </a:spcBef>
              <a:defRPr/>
            </a:lvl3pPr>
            <a:lvl4pPr indent="0" lvl="3" marL="1371600" marR="0" rtl="0" algn="l">
              <a:spcBef>
                <a:spcPts val="0"/>
              </a:spcBef>
              <a:defRPr/>
            </a:lvl4pPr>
            <a:lvl5pPr indent="0" lvl="4" marL="1828800" marR="0" rtl="0" algn="l">
              <a:spcBef>
                <a:spcPts val="0"/>
              </a:spcBef>
              <a:defRPr/>
            </a:lvl5pPr>
            <a:lvl6pPr indent="0" lvl="5" marL="2286000" marR="0" rtl="0" algn="l">
              <a:spcBef>
                <a:spcPts val="0"/>
              </a:spcBef>
              <a:defRPr/>
            </a:lvl6pPr>
            <a:lvl7pPr indent="0" lvl="6" marL="2743200" marR="0" rtl="0" algn="l">
              <a:spcBef>
                <a:spcPts val="0"/>
              </a:spcBef>
              <a:defRPr/>
            </a:lvl7pPr>
            <a:lvl8pPr indent="0" lvl="7" marL="3200400" marR="0" rtl="0" algn="l">
              <a:spcBef>
                <a:spcPts val="0"/>
              </a:spcBef>
              <a:defRPr/>
            </a:lvl8pPr>
            <a:lvl9pPr indent="0" lvl="8" marL="3657600" marR="0" rtl="0" algn="l">
              <a:spcBef>
                <a:spcPts val="0"/>
              </a:spcBef>
              <a:defRPr/>
            </a:lvl9pPr>
          </a:lstStyle>
          <a:p/>
        </p:txBody>
      </p:sp>
      <p:sp>
        <p:nvSpPr>
          <p:cNvPr id="209" name="Shape 209"/>
          <p:cNvSpPr txBox="1"/>
          <p:nvPr>
            <p:ph idx="12" type="sldNum"/>
          </p:nvPr>
        </p:nvSpPr>
        <p:spPr>
          <a:xfrm>
            <a:off x="7620000" y="13716"/>
            <a:ext cx="1066799" cy="2468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b="1" i="0" lang="en" sz="14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theme" Target="../theme/theme6.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theme" Target="../theme/theme2.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a:lvl1pPr>
            <a:lvl2pPr indent="0" lvl="1" marL="0" marR="0" rtl="0" algn="l">
              <a:spcBef>
                <a:spcPts val="0"/>
              </a:spcBef>
              <a:defRPr/>
            </a:lvl2pPr>
            <a:lvl3pPr indent="0" lvl="2" marL="0" marR="0" rtl="0" algn="l">
              <a:spcBef>
                <a:spcPts val="0"/>
              </a:spcBef>
              <a:defRPr/>
            </a:lvl3pPr>
            <a:lvl4pPr indent="0" lvl="3" marL="0" marR="0" rtl="0" algn="l">
              <a:spcBef>
                <a:spcPts val="0"/>
              </a:spcBef>
              <a:defRPr/>
            </a:lvl4pPr>
            <a:lvl5pPr indent="0" lvl="4" marL="0" marR="0" rtl="0" algn="l">
              <a:spcBef>
                <a:spcPts val="0"/>
              </a:spcBef>
              <a:defRPr/>
            </a:lvl5pPr>
            <a:lvl6pPr indent="0" lvl="5" marL="0" marR="0" rtl="0" algn="l">
              <a:spcBef>
                <a:spcPts val="0"/>
              </a:spcBef>
              <a:defRPr/>
            </a:lvl6pPr>
            <a:lvl7pPr indent="0" lvl="6" marL="0" marR="0" rtl="0" algn="l">
              <a:spcBef>
                <a:spcPts val="0"/>
              </a:spcBef>
              <a:defRPr/>
            </a:lvl7pPr>
            <a:lvl8pPr indent="0" lvl="7" marL="0" marR="0" rtl="0" algn="l">
              <a:spcBef>
                <a:spcPts val="0"/>
              </a:spcBef>
              <a:defRPr/>
            </a:lvl8pPr>
            <a:lvl9pPr indent="0" lvl="8" marL="0" marR="0" rtl="0" algn="l">
              <a:spcBef>
                <a:spcPts val="0"/>
              </a:spcBef>
              <a:defRPr/>
            </a:lvl9pPr>
          </a:lstStyle>
          <a:p/>
        </p:txBody>
      </p:sp>
      <p:sp>
        <p:nvSpPr>
          <p:cNvPr id="52" name="Shape 52"/>
          <p:cNvSpPr txBox="1"/>
          <p:nvPr>
            <p:ph idx="1" type="body"/>
          </p:nvPr>
        </p:nvSpPr>
        <p:spPr>
          <a:xfrm>
            <a:off x="457200" y="1192532"/>
            <a:ext cx="8229600" cy="3574799"/>
          </a:xfrm>
          <a:prstGeom prst="rect">
            <a:avLst/>
          </a:prstGeom>
          <a:noFill/>
          <a:ln>
            <a:noFill/>
          </a:ln>
        </p:spPr>
        <p:txBody>
          <a:bodyPr anchorCtr="0" anchor="t" bIns="91425" lIns="91425" rIns="91425" tIns="91425"/>
          <a:lstStyle>
            <a:lvl1pPr indent="0" lvl="0" marL="0" marR="0" rtl="0" algn="l">
              <a:lnSpc>
                <a:spcPct val="100000"/>
              </a:lnSpc>
              <a:spcBef>
                <a:spcPts val="0"/>
              </a:spcBef>
              <a:buClr>
                <a:schemeClr val="dk1"/>
              </a:buClr>
              <a:buFont typeface="Arial"/>
              <a:buNone/>
              <a:defRPr/>
            </a:lvl1pPr>
            <a:lvl2pPr indent="-129540" lvl="1" marL="548640" marR="0" rtl="0" algn="l">
              <a:lnSpc>
                <a:spcPct val="114000"/>
              </a:lnSpc>
              <a:spcBef>
                <a:spcPts val="300"/>
              </a:spcBef>
              <a:buClr>
                <a:schemeClr val="dk1"/>
              </a:buClr>
              <a:buFont typeface="Merriweather Sans"/>
              <a:buChar char="●"/>
              <a:defRPr/>
            </a:lvl2pPr>
            <a:lvl3pPr indent="-106172" lvl="2" marL="804672" marR="0" rtl="0" algn="l">
              <a:lnSpc>
                <a:spcPct val="114000"/>
              </a:lnSpc>
              <a:spcBef>
                <a:spcPts val="300"/>
              </a:spcBef>
              <a:buClr>
                <a:schemeClr val="dk1"/>
              </a:buClr>
              <a:buFont typeface="Merriweather Sans"/>
              <a:buChar char="○"/>
              <a:defRPr/>
            </a:lvl3pPr>
            <a:lvl4pPr indent="-101600" lvl="3" marL="1143000" marR="0" rtl="0" algn="l">
              <a:lnSpc>
                <a:spcPct val="114000"/>
              </a:lnSpc>
              <a:spcBef>
                <a:spcPts val="300"/>
              </a:spcBef>
              <a:buClr>
                <a:schemeClr val="dk1"/>
              </a:buClr>
              <a:buFont typeface="Arial"/>
              <a:buChar char="•"/>
              <a:defRPr/>
            </a:lvl4pPr>
            <a:lvl5pPr indent="-104139" lvl="4" marL="1463040" marR="0" rtl="0" algn="l">
              <a:lnSpc>
                <a:spcPct val="114000"/>
              </a:lnSpc>
              <a:spcBef>
                <a:spcPts val="300"/>
              </a:spcBef>
              <a:buClr>
                <a:schemeClr val="dk1"/>
              </a:buClr>
              <a:buFont typeface="Arial"/>
              <a:buChar char="◦"/>
              <a:defRPr/>
            </a:lvl5pPr>
            <a:lvl6pPr indent="-114006" lvl="5" marL="2514306" marR="0" rtl="0" algn="l">
              <a:spcBef>
                <a:spcPts val="400"/>
              </a:spcBef>
              <a:buClr>
                <a:schemeClr val="dk1"/>
              </a:buClr>
              <a:buFont typeface="Arial"/>
              <a:buChar char="•"/>
              <a:defRPr/>
            </a:lvl6pPr>
            <a:lvl7pPr indent="-113953" lvl="6" marL="2971453" marR="0" rtl="0" algn="l">
              <a:spcBef>
                <a:spcPts val="400"/>
              </a:spcBef>
              <a:buClr>
                <a:schemeClr val="dk1"/>
              </a:buClr>
              <a:buFont typeface="Arial"/>
              <a:buChar char="•"/>
              <a:defRPr/>
            </a:lvl7pPr>
            <a:lvl8pPr indent="-113898" lvl="7" marL="3428598" marR="0" rtl="0" algn="l">
              <a:spcBef>
                <a:spcPts val="400"/>
              </a:spcBef>
              <a:buClr>
                <a:schemeClr val="dk1"/>
              </a:buClr>
              <a:buFont typeface="Arial"/>
              <a:buChar char="•"/>
              <a:defRPr/>
            </a:lvl8pPr>
            <a:lvl9pPr indent="-113846" lvl="8" marL="3885746" marR="0" rtl="0" algn="l">
              <a:spcBef>
                <a:spcPts val="400"/>
              </a:spcBef>
              <a:buClr>
                <a:schemeClr val="dk1"/>
              </a:buClr>
              <a:buFont typeface="Arial"/>
              <a:buChar char="•"/>
              <a:defRPr/>
            </a:lvl9pPr>
          </a:lstStyle>
          <a:p/>
        </p:txBody>
      </p:sp>
      <p:sp>
        <p:nvSpPr>
          <p:cNvPr id="53" name="Shape 53"/>
          <p:cNvSpPr txBox="1"/>
          <p:nvPr>
            <p:ph idx="10" type="dt"/>
          </p:nvPr>
        </p:nvSpPr>
        <p:spPr>
          <a:xfrm>
            <a:off x="457200" y="4767264"/>
            <a:ext cx="2133599" cy="273900"/>
          </a:xfrm>
          <a:prstGeom prst="rect">
            <a:avLst/>
          </a:prstGeom>
          <a:noFill/>
          <a:ln>
            <a:noFill/>
          </a:ln>
        </p:spPr>
        <p:txBody>
          <a:bodyPr anchorCtr="0" anchor="ctr" bIns="91425" lIns="91425" rIns="91425" tIns="91425"/>
          <a:lstStyle>
            <a:lvl1pPr indent="0" lvl="0" marL="0" marR="0" rtl="0" algn="l">
              <a:spcBef>
                <a:spcPts val="0"/>
              </a:spcBef>
              <a:defRPr/>
            </a:lvl1pPr>
            <a:lvl2pPr indent="-12645" lvl="1" marL="457145" marR="0" rtl="0" algn="l">
              <a:spcBef>
                <a:spcPts val="0"/>
              </a:spcBef>
              <a:defRPr/>
            </a:lvl2pPr>
            <a:lvl3pPr indent="-12593" lvl="2" marL="914293" marR="0" rtl="0" algn="l">
              <a:spcBef>
                <a:spcPts val="0"/>
              </a:spcBef>
              <a:defRPr/>
            </a:lvl3pPr>
            <a:lvl4pPr indent="-12539" lvl="3" marL="1371439" marR="0" rtl="0" algn="l">
              <a:spcBef>
                <a:spcPts val="0"/>
              </a:spcBef>
              <a:defRPr/>
            </a:lvl4pPr>
            <a:lvl5pPr indent="-12485" lvl="4" marL="1828585" marR="0" rtl="0" algn="l">
              <a:spcBef>
                <a:spcPts val="0"/>
              </a:spcBef>
              <a:defRPr/>
            </a:lvl5pPr>
            <a:lvl6pPr indent="-12433" lvl="5" marL="2285733" marR="0" rtl="0" algn="l">
              <a:spcBef>
                <a:spcPts val="0"/>
              </a:spcBef>
              <a:defRPr/>
            </a:lvl6pPr>
            <a:lvl7pPr indent="-12378" lvl="6" marL="2742878" marR="0" rtl="0" algn="l">
              <a:spcBef>
                <a:spcPts val="0"/>
              </a:spcBef>
              <a:defRPr/>
            </a:lvl7pPr>
            <a:lvl8pPr indent="-12326" lvl="7" marL="3200026" marR="0" rtl="0" algn="l">
              <a:spcBef>
                <a:spcPts val="0"/>
              </a:spcBef>
              <a:defRPr/>
            </a:lvl8pPr>
            <a:lvl9pPr indent="-12272" lvl="8" marL="3657172" marR="0" rtl="0" algn="l">
              <a:spcBef>
                <a:spcPts val="0"/>
              </a:spcBef>
              <a:defRPr/>
            </a:lvl9pPr>
          </a:lstStyle>
          <a:p/>
        </p:txBody>
      </p:sp>
      <p:sp>
        <p:nvSpPr>
          <p:cNvPr id="54" name="Shape 54"/>
          <p:cNvSpPr txBox="1"/>
          <p:nvPr>
            <p:ph idx="11" type="ftr"/>
          </p:nvPr>
        </p:nvSpPr>
        <p:spPr>
          <a:xfrm>
            <a:off x="3124200" y="4767264"/>
            <a:ext cx="2895600" cy="273900"/>
          </a:xfrm>
          <a:prstGeom prst="rect">
            <a:avLst/>
          </a:prstGeom>
          <a:noFill/>
          <a:ln>
            <a:noFill/>
          </a:ln>
        </p:spPr>
        <p:txBody>
          <a:bodyPr anchorCtr="0" anchor="ctr" bIns="91425" lIns="91425" rIns="91425" tIns="91425"/>
          <a:lstStyle>
            <a:lvl1pPr indent="0" lvl="0" marL="0" marR="0" rtl="0" algn="ctr">
              <a:spcBef>
                <a:spcPts val="0"/>
              </a:spcBef>
              <a:defRPr/>
            </a:lvl1pPr>
            <a:lvl2pPr indent="-12645" lvl="1" marL="457145" marR="0" rtl="0" algn="l">
              <a:spcBef>
                <a:spcPts val="0"/>
              </a:spcBef>
              <a:defRPr/>
            </a:lvl2pPr>
            <a:lvl3pPr indent="-12593" lvl="2" marL="914293" marR="0" rtl="0" algn="l">
              <a:spcBef>
                <a:spcPts val="0"/>
              </a:spcBef>
              <a:defRPr/>
            </a:lvl3pPr>
            <a:lvl4pPr indent="-12539" lvl="3" marL="1371439" marR="0" rtl="0" algn="l">
              <a:spcBef>
                <a:spcPts val="0"/>
              </a:spcBef>
              <a:defRPr/>
            </a:lvl4pPr>
            <a:lvl5pPr indent="-12485" lvl="4" marL="1828585" marR="0" rtl="0" algn="l">
              <a:spcBef>
                <a:spcPts val="0"/>
              </a:spcBef>
              <a:defRPr/>
            </a:lvl5pPr>
            <a:lvl6pPr indent="-12433" lvl="5" marL="2285733" marR="0" rtl="0" algn="l">
              <a:spcBef>
                <a:spcPts val="0"/>
              </a:spcBef>
              <a:defRPr/>
            </a:lvl6pPr>
            <a:lvl7pPr indent="-12378" lvl="6" marL="2742878" marR="0" rtl="0" algn="l">
              <a:spcBef>
                <a:spcPts val="0"/>
              </a:spcBef>
              <a:defRPr/>
            </a:lvl7pPr>
            <a:lvl8pPr indent="-12326" lvl="7" marL="3200026" marR="0" rtl="0" algn="l">
              <a:spcBef>
                <a:spcPts val="0"/>
              </a:spcBef>
              <a:defRPr/>
            </a:lvl8pPr>
            <a:lvl9pPr indent="-12272" lvl="8" marL="3657172" marR="0" rtl="0" algn="l">
              <a:spcBef>
                <a:spcPts val="0"/>
              </a:spcBef>
              <a:defRPr/>
            </a:lvl9pPr>
          </a:lstStyle>
          <a:p/>
        </p:txBody>
      </p:sp>
      <p:sp>
        <p:nvSpPr>
          <p:cNvPr id="55" name="Shape 55"/>
          <p:cNvSpPr txBox="1"/>
          <p:nvPr>
            <p:ph idx="12" type="sldNum"/>
          </p:nvPr>
        </p:nvSpPr>
        <p:spPr>
          <a:xfrm>
            <a:off x="6553200" y="4767264"/>
            <a:ext cx="2133599"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A8A1A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1" name="Shape 111"/>
        <p:cNvGrpSpPr/>
        <p:nvPr/>
      </p:nvGrpSpPr>
      <p:grpSpPr>
        <a:xfrm>
          <a:off x="0" y="0"/>
          <a:ext cx="0" cy="0"/>
          <a:chOff x="0" y="0"/>
          <a:chExt cx="0" cy="0"/>
        </a:xfrm>
      </p:grpSpPr>
      <p:sp>
        <p:nvSpPr>
          <p:cNvPr id="112" name="Shape 112"/>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113" name="Shape 113"/>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600"/>
              </a:spcBef>
              <a:buSzPct val="100000"/>
              <a:defRPr sz="3000"/>
            </a:lvl1pPr>
            <a:lvl2pPr lvl="1" rtl="0">
              <a:spcBef>
                <a:spcPts val="480"/>
              </a:spcBef>
              <a:buSzPct val="100000"/>
              <a:defRPr sz="2400"/>
            </a:lvl2pPr>
            <a:lvl3pPr lvl="2" rtl="0">
              <a:spcBef>
                <a:spcPts val="480"/>
              </a:spcBef>
              <a:buSzPct val="100000"/>
              <a:defRPr sz="2400"/>
            </a:lvl3pPr>
            <a:lvl4pPr lvl="3" rtl="0">
              <a:spcBef>
                <a:spcPts val="360"/>
              </a:spcBef>
              <a:buSzPct val="100000"/>
              <a:defRPr sz="1800"/>
            </a:lvl4pPr>
            <a:lvl5pPr lvl="4" rtl="0">
              <a:spcBef>
                <a:spcPts val="360"/>
              </a:spcBef>
              <a:buSzPct val="100000"/>
              <a:defRPr sz="1800"/>
            </a:lvl5pPr>
            <a:lvl6pPr lvl="5" rtl="0">
              <a:spcBef>
                <a:spcPts val="360"/>
              </a:spcBef>
              <a:buSzPct val="100000"/>
              <a:defRPr sz="1800"/>
            </a:lvl6pPr>
            <a:lvl7pPr lvl="6" rtl="0">
              <a:spcBef>
                <a:spcPts val="360"/>
              </a:spcBef>
              <a:buSzPct val="100000"/>
              <a:defRPr sz="1800"/>
            </a:lvl7pPr>
            <a:lvl8pPr lvl="7" rtl="0">
              <a:spcBef>
                <a:spcPts val="360"/>
              </a:spcBef>
              <a:buSzPct val="100000"/>
              <a:defRPr sz="1800"/>
            </a:lvl8pPr>
            <a:lvl9pPr lvl="8" rtl="0">
              <a:spcBef>
                <a:spcPts val="360"/>
              </a:spcBef>
              <a:buSzPct val="100000"/>
              <a:defRPr sz="1800"/>
            </a:lvl9pPr>
          </a:lstStyle>
          <a:p/>
        </p:txBody>
      </p:sp>
      <p:sp>
        <p:nvSpPr>
          <p:cNvPr id="114" name="Shape 114"/>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48" name="Shape 148"/>
        <p:cNvGrpSpPr/>
        <p:nvPr/>
      </p:nvGrpSpPr>
      <p:grpSpPr>
        <a:xfrm>
          <a:off x="0" y="0"/>
          <a:ext cx="0" cy="0"/>
          <a:chOff x="0" y="0"/>
          <a:chExt cx="0" cy="0"/>
        </a:xfrm>
      </p:grpSpPr>
      <p:sp>
        <p:nvSpPr>
          <p:cNvPr id="149" name="Shape 149"/>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150" name="Shape 150"/>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p:txBody>
      </p:sp>
      <p:sp>
        <p:nvSpPr>
          <p:cNvPr id="151" name="Shape 151"/>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76" name="Shape 176"/>
        <p:cNvGrpSpPr/>
        <p:nvPr/>
      </p:nvGrpSpPr>
      <p:grpSpPr>
        <a:xfrm>
          <a:off x="0" y="0"/>
          <a:ext cx="0" cy="0"/>
          <a:chOff x="0" y="0"/>
          <a:chExt cx="0" cy="0"/>
        </a:xfrm>
      </p:grpSpPr>
      <p:sp>
        <p:nvSpPr>
          <p:cNvPr id="177" name="Shape 177"/>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178" name="Shape 178"/>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p:txBody>
      </p:sp>
      <p:sp>
        <p:nvSpPr>
          <p:cNvPr id="179" name="Shape 179"/>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dganguli@stitchfix.com" TargetMode="External"/><Relationship Id="rId4" Type="http://schemas.openxmlformats.org/officeDocument/2006/relationships/hyperlink" Target="mailto:brad@stitchfix.com" TargetMode="External"/><Relationship Id="rId5" Type="http://schemas.openxmlformats.org/officeDocument/2006/relationships/hyperlink" Target="mailto:ecolson@stitchfix.com" TargetMode="External"/><Relationship Id="rId6"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1.png"/><Relationship Id="rId4" Type="http://schemas.openxmlformats.org/officeDocument/2006/relationships/image" Target="../media/image66.jpg"/><Relationship Id="rId5" Type="http://schemas.openxmlformats.org/officeDocument/2006/relationships/image" Target="../media/image70.jpg"/><Relationship Id="rId6" Type="http://schemas.openxmlformats.org/officeDocument/2006/relationships/image" Target="../media/image6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40" Type="http://schemas.openxmlformats.org/officeDocument/2006/relationships/image" Target="../media/image39.png"/><Relationship Id="rId42" Type="http://schemas.openxmlformats.org/officeDocument/2006/relationships/image" Target="../media/image48.png"/><Relationship Id="rId41" Type="http://schemas.openxmlformats.org/officeDocument/2006/relationships/image" Target="../media/image57.png"/><Relationship Id="rId44" Type="http://schemas.openxmlformats.org/officeDocument/2006/relationships/image" Target="../media/image50.png"/><Relationship Id="rId43" Type="http://schemas.openxmlformats.org/officeDocument/2006/relationships/image" Target="../media/image46.png"/><Relationship Id="rId46" Type="http://schemas.openxmlformats.org/officeDocument/2006/relationships/image" Target="../media/image42.png"/><Relationship Id="rId45" Type="http://schemas.openxmlformats.org/officeDocument/2006/relationships/image" Target="../media/image43.png"/><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02.png"/><Relationship Id="rId4" Type="http://schemas.openxmlformats.org/officeDocument/2006/relationships/image" Target="../media/image03.png"/><Relationship Id="rId9" Type="http://schemas.openxmlformats.org/officeDocument/2006/relationships/image" Target="../media/image16.png"/><Relationship Id="rId48" Type="http://schemas.openxmlformats.org/officeDocument/2006/relationships/image" Target="../media/image44.png"/><Relationship Id="rId47" Type="http://schemas.openxmlformats.org/officeDocument/2006/relationships/image" Target="../media/image80.png"/><Relationship Id="rId49" Type="http://schemas.openxmlformats.org/officeDocument/2006/relationships/image" Target="../media/image55.png"/><Relationship Id="rId5" Type="http://schemas.openxmlformats.org/officeDocument/2006/relationships/image" Target="../media/image04.png"/><Relationship Id="rId6" Type="http://schemas.openxmlformats.org/officeDocument/2006/relationships/image" Target="../media/image08.png"/><Relationship Id="rId7" Type="http://schemas.openxmlformats.org/officeDocument/2006/relationships/image" Target="../media/image05.png"/><Relationship Id="rId8" Type="http://schemas.openxmlformats.org/officeDocument/2006/relationships/image" Target="../media/image19.png"/><Relationship Id="rId31" Type="http://schemas.openxmlformats.org/officeDocument/2006/relationships/image" Target="../media/image26.png"/><Relationship Id="rId30" Type="http://schemas.openxmlformats.org/officeDocument/2006/relationships/image" Target="../media/image30.jpg"/><Relationship Id="rId33" Type="http://schemas.openxmlformats.org/officeDocument/2006/relationships/image" Target="../media/image33.png"/><Relationship Id="rId32" Type="http://schemas.openxmlformats.org/officeDocument/2006/relationships/image" Target="../media/image32.jpg"/><Relationship Id="rId35" Type="http://schemas.openxmlformats.org/officeDocument/2006/relationships/image" Target="../media/image41.png"/><Relationship Id="rId34" Type="http://schemas.openxmlformats.org/officeDocument/2006/relationships/image" Target="../media/image36.png"/><Relationship Id="rId37" Type="http://schemas.openxmlformats.org/officeDocument/2006/relationships/image" Target="../media/image40.jpg"/><Relationship Id="rId36" Type="http://schemas.openxmlformats.org/officeDocument/2006/relationships/image" Target="../media/image38.png"/><Relationship Id="rId39" Type="http://schemas.openxmlformats.org/officeDocument/2006/relationships/image" Target="../media/image35.jpg"/><Relationship Id="rId38" Type="http://schemas.openxmlformats.org/officeDocument/2006/relationships/image" Target="../media/image34.jpg"/><Relationship Id="rId20" Type="http://schemas.openxmlformats.org/officeDocument/2006/relationships/image" Target="../media/image23.png"/><Relationship Id="rId22" Type="http://schemas.openxmlformats.org/officeDocument/2006/relationships/image" Target="../media/image24.png"/><Relationship Id="rId21" Type="http://schemas.openxmlformats.org/officeDocument/2006/relationships/image" Target="../media/image25.png"/><Relationship Id="rId24" Type="http://schemas.openxmlformats.org/officeDocument/2006/relationships/image" Target="../media/image51.png"/><Relationship Id="rId23" Type="http://schemas.openxmlformats.org/officeDocument/2006/relationships/image" Target="../media/image17.png"/><Relationship Id="rId26" Type="http://schemas.openxmlformats.org/officeDocument/2006/relationships/image" Target="../media/image29.png"/><Relationship Id="rId25" Type="http://schemas.openxmlformats.org/officeDocument/2006/relationships/image" Target="../media/image37.png"/><Relationship Id="rId28" Type="http://schemas.openxmlformats.org/officeDocument/2006/relationships/image" Target="../media/image27.png"/><Relationship Id="rId27" Type="http://schemas.openxmlformats.org/officeDocument/2006/relationships/image" Target="../media/image28.png"/><Relationship Id="rId29" Type="http://schemas.openxmlformats.org/officeDocument/2006/relationships/image" Target="../media/image31.png"/><Relationship Id="rId50" Type="http://schemas.openxmlformats.org/officeDocument/2006/relationships/image" Target="../media/image45.png"/><Relationship Id="rId11" Type="http://schemas.openxmlformats.org/officeDocument/2006/relationships/image" Target="../media/image07.png"/><Relationship Id="rId10" Type="http://schemas.openxmlformats.org/officeDocument/2006/relationships/image" Target="../media/image06.png"/><Relationship Id="rId13" Type="http://schemas.openxmlformats.org/officeDocument/2006/relationships/image" Target="../media/image12.png"/><Relationship Id="rId12" Type="http://schemas.openxmlformats.org/officeDocument/2006/relationships/image" Target="../media/image14.png"/><Relationship Id="rId15" Type="http://schemas.openxmlformats.org/officeDocument/2006/relationships/image" Target="../media/image11.png"/><Relationship Id="rId14" Type="http://schemas.openxmlformats.org/officeDocument/2006/relationships/image" Target="../media/image15.png"/><Relationship Id="rId17" Type="http://schemas.openxmlformats.org/officeDocument/2006/relationships/image" Target="../media/image18.png"/><Relationship Id="rId16" Type="http://schemas.openxmlformats.org/officeDocument/2006/relationships/image" Target="../media/image20.png"/><Relationship Id="rId19" Type="http://schemas.openxmlformats.org/officeDocument/2006/relationships/image" Target="../media/image21.png"/><Relationship Id="rId18"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3.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1.png"/><Relationship Id="rId4" Type="http://schemas.openxmlformats.org/officeDocument/2006/relationships/image" Target="../media/image81.png"/><Relationship Id="rId5" Type="http://schemas.openxmlformats.org/officeDocument/2006/relationships/image" Target="../media/image74.png"/><Relationship Id="rId6" Type="http://schemas.openxmlformats.org/officeDocument/2006/relationships/image" Target="../media/image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9.png"/><Relationship Id="rId4" Type="http://schemas.openxmlformats.org/officeDocument/2006/relationships/image" Target="../media/image81.png"/><Relationship Id="rId5"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8.png"/><Relationship Id="rId4" Type="http://schemas.openxmlformats.org/officeDocument/2006/relationships/image" Target="../media/image8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8.png"/><Relationship Id="rId4" Type="http://schemas.openxmlformats.org/officeDocument/2006/relationships/image" Target="../media/image8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2.jp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2.jp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2.jpg"/><Relationship Id="rId4" Type="http://schemas.openxmlformats.org/officeDocument/2006/relationships/image" Target="../media/image84.png"/><Relationship Id="rId5" Type="http://schemas.openxmlformats.org/officeDocument/2006/relationships/image" Target="../media/image66.jpg"/><Relationship Id="rId6" Type="http://schemas.openxmlformats.org/officeDocument/2006/relationships/image" Target="../media/image69.jpg"/><Relationship Id="rId7" Type="http://schemas.openxmlformats.org/officeDocument/2006/relationships/image" Target="../media/image8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2.jpg"/><Relationship Id="rId4" Type="http://schemas.openxmlformats.org/officeDocument/2006/relationships/image" Target="../media/image84.png"/><Relationship Id="rId5" Type="http://schemas.openxmlformats.org/officeDocument/2006/relationships/image" Target="../media/image66.jpg"/><Relationship Id="rId6" Type="http://schemas.openxmlformats.org/officeDocument/2006/relationships/image" Target="../media/image69.jpg"/><Relationship Id="rId7"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2.jpg"/><Relationship Id="rId4" Type="http://schemas.openxmlformats.org/officeDocument/2006/relationships/image" Target="../media/image84.png"/><Relationship Id="rId5" Type="http://schemas.openxmlformats.org/officeDocument/2006/relationships/image" Target="../media/image66.jpg"/><Relationship Id="rId6" Type="http://schemas.openxmlformats.org/officeDocument/2006/relationships/image" Target="../media/image69.jpg"/><Relationship Id="rId7" Type="http://schemas.openxmlformats.org/officeDocument/2006/relationships/image" Target="../media/image86.png"/><Relationship Id="rId8" Type="http://schemas.openxmlformats.org/officeDocument/2006/relationships/image" Target="../media/image8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2.jpg"/><Relationship Id="rId4" Type="http://schemas.openxmlformats.org/officeDocument/2006/relationships/image" Target="../media/image84.png"/><Relationship Id="rId5" Type="http://schemas.openxmlformats.org/officeDocument/2006/relationships/image" Target="../media/image66.jpg"/><Relationship Id="rId6" Type="http://schemas.openxmlformats.org/officeDocument/2006/relationships/image" Target="../media/image69.jpg"/><Relationship Id="rId7" Type="http://schemas.openxmlformats.org/officeDocument/2006/relationships/image" Target="../media/image86.png"/><Relationship Id="rId8" Type="http://schemas.openxmlformats.org/officeDocument/2006/relationships/image" Target="../media/image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2.jpg"/><Relationship Id="rId4" Type="http://schemas.openxmlformats.org/officeDocument/2006/relationships/image" Target="../media/image84.png"/><Relationship Id="rId5" Type="http://schemas.openxmlformats.org/officeDocument/2006/relationships/image" Target="../media/image66.jpg"/><Relationship Id="rId6" Type="http://schemas.openxmlformats.org/officeDocument/2006/relationships/image" Target="../media/image69.jpg"/><Relationship Id="rId7" Type="http://schemas.openxmlformats.org/officeDocument/2006/relationships/image" Target="../media/image86.png"/><Relationship Id="rId8" Type="http://schemas.openxmlformats.org/officeDocument/2006/relationships/image" Target="../media/image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2.jpg"/><Relationship Id="rId4" Type="http://schemas.openxmlformats.org/officeDocument/2006/relationships/image" Target="../media/image84.png"/><Relationship Id="rId5" Type="http://schemas.openxmlformats.org/officeDocument/2006/relationships/image" Target="../media/image66.jpg"/><Relationship Id="rId6" Type="http://schemas.openxmlformats.org/officeDocument/2006/relationships/image" Target="../media/image69.jpg"/><Relationship Id="rId7" Type="http://schemas.openxmlformats.org/officeDocument/2006/relationships/image" Target="../media/image86.png"/><Relationship Id="rId8"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8.png"/><Relationship Id="rId4" Type="http://schemas.openxmlformats.org/officeDocument/2006/relationships/image" Target="../media/image8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8.png"/><Relationship Id="rId4" Type="http://schemas.openxmlformats.org/officeDocument/2006/relationships/image" Target="../media/image8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8.png"/><Relationship Id="rId4" Type="http://schemas.openxmlformats.org/officeDocument/2006/relationships/image" Target="../media/image8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8.png"/><Relationship Id="rId4" Type="http://schemas.openxmlformats.org/officeDocument/2006/relationships/image" Target="../media/image8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image" Target="../media/image8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6.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3.jp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7.png"/><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 Id="rId3" Type="http://schemas.openxmlformats.org/officeDocument/2006/relationships/image" Target="../media/image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88.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7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7.xml"/><Relationship Id="rId3" Type="http://schemas.openxmlformats.org/officeDocument/2006/relationships/image" Target="../media/image1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8.xml"/><Relationship Id="rId3" Type="http://schemas.openxmlformats.org/officeDocument/2006/relationships/image" Target="../media/image100.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9.xml"/><Relationship Id="rId3" Type="http://schemas.openxmlformats.org/officeDocument/2006/relationships/image" Target="../media/image94.png"/><Relationship Id="rId4" Type="http://schemas.openxmlformats.org/officeDocument/2006/relationships/image" Target="../media/image98.png"/><Relationship Id="rId5" Type="http://schemas.openxmlformats.org/officeDocument/2006/relationships/image" Target="../media/image95.png"/><Relationship Id="rId6"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68.png"/><Relationship Id="rId7" Type="http://schemas.openxmlformats.org/officeDocument/2006/relationships/image" Target="../media/image5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 Id="rId3" Type="http://schemas.openxmlformats.org/officeDocument/2006/relationships/image" Target="../media/image103.png"/><Relationship Id="rId4" Type="http://schemas.openxmlformats.org/officeDocument/2006/relationships/image" Target="../media/image101.png"/><Relationship Id="rId5" Type="http://schemas.openxmlformats.org/officeDocument/2006/relationships/image" Target="../media/image105.png"/><Relationship Id="rId6" Type="http://schemas.openxmlformats.org/officeDocument/2006/relationships/image" Target="../media/image10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http://xanadu.vertigo.stitchfix.com/algo/rbm.gf_edgy_score_inferred/row/edgy_score_inferred4" TargetMode="External"/><Relationship Id="rId4" Type="http://schemas.openxmlformats.org/officeDocument/2006/relationships/hyperlink" Target="http://xanadu.vertigo.stitchfix.com/algo/rbm.gf_preppy_score_inferred/row/preppy_score_inferred4" TargetMode="External"/><Relationship Id="rId5" Type="http://schemas.openxmlformats.org/officeDocument/2006/relationships/hyperlink" Target="http://xanadu.vertigo.stitchfix.com/algo/test.pcf_relative_risk_lower_bound_sold_styleid/row/10038" TargetMode="External"/><Relationship Id="rId6" Type="http://schemas.openxmlformats.org/officeDocument/2006/relationships/hyperlink" Target="http://xanadu.vertigo.stitchfix.com/algo/rbm.lda_styles_purchased/row/10038" TargetMode="External"/><Relationship Id="rId7" Type="http://schemas.openxmlformats.org/officeDocument/2006/relationships/hyperlink" Target="http://xanadu.vertigo.stitchfix.com/algo/test.alexnet_fc7_euclid/row/10038" TargetMode="External"/><Relationship Id="rId8" Type="http://schemas.openxmlformats.org/officeDocument/2006/relationships/hyperlink" Target="http://xanadu.vertigo.stitchfix.com/algo/test.styleid2vec/row/10038"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2.xml"/><Relationship Id="rId3" Type="http://schemas.openxmlformats.org/officeDocument/2006/relationships/image" Target="../media/image106.png"/><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 Id="rId3"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4.xml"/><Relationship Id="rId3" Type="http://schemas.openxmlformats.org/officeDocument/2006/relationships/image" Target="../media/image1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5.xml"/><Relationship Id="rId3" Type="http://schemas.openxmlformats.org/officeDocument/2006/relationships/image" Target="../media/image110.png"/><Relationship Id="rId4" Type="http://schemas.openxmlformats.org/officeDocument/2006/relationships/image" Target="../media/image107.jpg"/><Relationship Id="rId5" Type="http://schemas.openxmlformats.org/officeDocument/2006/relationships/image" Target="../media/image108.jpg"/><Relationship Id="rId6" Type="http://schemas.openxmlformats.org/officeDocument/2006/relationships/image" Target="../media/image111.jpg"/><Relationship Id="rId7" Type="http://schemas.openxmlformats.org/officeDocument/2006/relationships/image" Target="../media/image109.jpg"/><Relationship Id="rId8" Type="http://schemas.openxmlformats.org/officeDocument/2006/relationships/image" Target="../media/image11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 Id="rId3" Type="http://schemas.openxmlformats.org/officeDocument/2006/relationships/image" Target="../media/image112.jpg"/><Relationship Id="rId4" Type="http://schemas.openxmlformats.org/officeDocument/2006/relationships/image" Target="../media/image118.jpg"/><Relationship Id="rId9" Type="http://schemas.openxmlformats.org/officeDocument/2006/relationships/image" Target="../media/image114.jpg"/><Relationship Id="rId5" Type="http://schemas.openxmlformats.org/officeDocument/2006/relationships/image" Target="../media/image120.png"/><Relationship Id="rId6" Type="http://schemas.openxmlformats.org/officeDocument/2006/relationships/image" Target="../media/image117.jpg"/><Relationship Id="rId7" Type="http://schemas.openxmlformats.org/officeDocument/2006/relationships/image" Target="../media/image119.jpg"/><Relationship Id="rId8" Type="http://schemas.openxmlformats.org/officeDocument/2006/relationships/image" Target="../media/image115.jpg"/><Relationship Id="rId11" Type="http://schemas.openxmlformats.org/officeDocument/2006/relationships/image" Target="../media/image123.jpg"/><Relationship Id="rId10" Type="http://schemas.openxmlformats.org/officeDocument/2006/relationships/image" Target="../media/image116.jpg"/><Relationship Id="rId13" Type="http://schemas.openxmlformats.org/officeDocument/2006/relationships/image" Target="../media/image122.jpg"/><Relationship Id="rId12" Type="http://schemas.openxmlformats.org/officeDocument/2006/relationships/image" Target="../media/image12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7.xml"/><Relationship Id="rId3" Type="http://schemas.openxmlformats.org/officeDocument/2006/relationships/image" Target="../media/image124.jpg"/><Relationship Id="rId4" Type="http://schemas.openxmlformats.org/officeDocument/2006/relationships/image" Target="../media/image125.jpg"/><Relationship Id="rId9" Type="http://schemas.openxmlformats.org/officeDocument/2006/relationships/image" Target="../media/image131.jpg"/><Relationship Id="rId5" Type="http://schemas.openxmlformats.org/officeDocument/2006/relationships/image" Target="../media/image128.jpg"/><Relationship Id="rId6" Type="http://schemas.openxmlformats.org/officeDocument/2006/relationships/image" Target="../media/image127.jpg"/><Relationship Id="rId7" Type="http://schemas.openxmlformats.org/officeDocument/2006/relationships/image" Target="../media/image126.jpg"/><Relationship Id="rId8" Type="http://schemas.openxmlformats.org/officeDocument/2006/relationships/image" Target="../media/image129.jpg"/><Relationship Id="rId11" Type="http://schemas.openxmlformats.org/officeDocument/2006/relationships/image" Target="../media/image133.jpg"/><Relationship Id="rId10" Type="http://schemas.openxmlformats.org/officeDocument/2006/relationships/image" Target="../media/image132.jpg"/><Relationship Id="rId12" Type="http://schemas.openxmlformats.org/officeDocument/2006/relationships/image" Target="../media/image13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8.xml"/><Relationship Id="rId3" Type="http://schemas.openxmlformats.org/officeDocument/2006/relationships/image" Target="../media/image146.png"/><Relationship Id="rId4" Type="http://schemas.openxmlformats.org/officeDocument/2006/relationships/image" Target="../media/image135.jpg"/><Relationship Id="rId5" Type="http://schemas.openxmlformats.org/officeDocument/2006/relationships/image" Target="../media/image137.jpg"/><Relationship Id="rId6" Type="http://schemas.openxmlformats.org/officeDocument/2006/relationships/image" Target="../media/image138.jpg"/><Relationship Id="rId7" Type="http://schemas.openxmlformats.org/officeDocument/2006/relationships/image" Target="../media/image13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 Id="rId3" Type="http://schemas.openxmlformats.org/officeDocument/2006/relationships/image" Target="../media/image136.jpg"/><Relationship Id="rId4" Type="http://schemas.openxmlformats.org/officeDocument/2006/relationships/image" Target="../media/image144.jpg"/><Relationship Id="rId5" Type="http://schemas.openxmlformats.org/officeDocument/2006/relationships/image" Target="../media/image143.jpg"/><Relationship Id="rId6" Type="http://schemas.openxmlformats.org/officeDocument/2006/relationships/image" Target="../media/image139.jpg"/><Relationship Id="rId7" Type="http://schemas.openxmlformats.org/officeDocument/2006/relationships/image" Target="../media/image1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2.png"/><Relationship Id="rId4" Type="http://schemas.openxmlformats.org/officeDocument/2006/relationships/image" Target="../media/image62.png"/><Relationship Id="rId9" Type="http://schemas.openxmlformats.org/officeDocument/2006/relationships/image" Target="../media/image63.png"/><Relationship Id="rId5" Type="http://schemas.openxmlformats.org/officeDocument/2006/relationships/image" Target="../media/image53.png"/><Relationship Id="rId6" Type="http://schemas.openxmlformats.org/officeDocument/2006/relationships/image" Target="../media/image77.png"/><Relationship Id="rId7" Type="http://schemas.openxmlformats.org/officeDocument/2006/relationships/image" Target="../media/image54.png"/><Relationship Id="rId8" Type="http://schemas.openxmlformats.org/officeDocument/2006/relationships/image" Target="../media/image59.png"/><Relationship Id="rId11" Type="http://schemas.openxmlformats.org/officeDocument/2006/relationships/image" Target="../media/image67.png"/><Relationship Id="rId10" Type="http://schemas.openxmlformats.org/officeDocument/2006/relationships/image" Target="../media/image61.jpg"/><Relationship Id="rId13" Type="http://schemas.openxmlformats.org/officeDocument/2006/relationships/image" Target="../media/image44.png"/><Relationship Id="rId12" Type="http://schemas.openxmlformats.org/officeDocument/2006/relationships/image" Target="../media/image60.jpg"/><Relationship Id="rId15" Type="http://schemas.openxmlformats.org/officeDocument/2006/relationships/image" Target="../media/image45.png"/><Relationship Id="rId14" Type="http://schemas.openxmlformats.org/officeDocument/2006/relationships/image" Target="../media/image5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 Id="rId3" Type="http://schemas.openxmlformats.org/officeDocument/2006/relationships/image" Target="../media/image1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 Id="rId3" Type="http://schemas.openxmlformats.org/officeDocument/2006/relationships/image" Target="../media/image1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2.jpg"/><Relationship Id="rId4" Type="http://schemas.openxmlformats.org/officeDocument/2006/relationships/image" Target="../media/image84.png"/><Relationship Id="rId9" Type="http://schemas.openxmlformats.org/officeDocument/2006/relationships/image" Target="../media/image85.png"/><Relationship Id="rId5" Type="http://schemas.openxmlformats.org/officeDocument/2006/relationships/image" Target="../media/image140.png"/><Relationship Id="rId6" Type="http://schemas.openxmlformats.org/officeDocument/2006/relationships/image" Target="../media/image66.jpg"/><Relationship Id="rId7" Type="http://schemas.openxmlformats.org/officeDocument/2006/relationships/image" Target="../media/image69.jpg"/><Relationship Id="rId8"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4800">
                <a:latin typeface="Helvetica Neue"/>
                <a:ea typeface="Helvetica Neue"/>
                <a:cs typeface="Helvetica Neue"/>
                <a:sym typeface="Helvetica Neue"/>
              </a:rPr>
              <a:t>styling algorithms 101 </a:t>
            </a:r>
          </a:p>
        </p:txBody>
      </p:sp>
      <p:sp>
        <p:nvSpPr>
          <p:cNvPr id="215" name="Shape 215"/>
          <p:cNvSpPr txBox="1"/>
          <p:nvPr/>
        </p:nvSpPr>
        <p:spPr>
          <a:xfrm>
            <a:off x="570500" y="2515025"/>
            <a:ext cx="4546200" cy="21555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contact (we want to hear from you!)</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rPr lang="en" sz="1800">
                <a:solidFill>
                  <a:srgbClr val="666666"/>
                </a:solidFill>
                <a:latin typeface="Helvetica Neue"/>
                <a:ea typeface="Helvetica Neue"/>
                <a:cs typeface="Helvetica Neue"/>
                <a:sym typeface="Helvetica Neue"/>
              </a:rPr>
              <a:t>deep ganguli : </a:t>
            </a:r>
            <a:r>
              <a:rPr lang="en" sz="1800" u="sng">
                <a:solidFill>
                  <a:schemeClr val="hlink"/>
                </a:solidFill>
                <a:latin typeface="Helvetica Neue"/>
                <a:ea typeface="Helvetica Neue"/>
                <a:cs typeface="Helvetica Neue"/>
                <a:sym typeface="Helvetica Neue"/>
                <a:hlinkClick r:id="rId3"/>
              </a:rPr>
              <a:t>dganguli@stitchfix.com</a:t>
            </a:r>
          </a:p>
          <a:p>
            <a:pPr lvl="0" rtl="0">
              <a:spcBef>
                <a:spcPts val="0"/>
              </a:spcBef>
              <a:buNone/>
            </a:pPr>
            <a:r>
              <a:rPr lang="en" sz="1800">
                <a:solidFill>
                  <a:srgbClr val="666666"/>
                </a:solidFill>
                <a:latin typeface="Helvetica Neue"/>
                <a:ea typeface="Helvetica Neue"/>
                <a:cs typeface="Helvetica Neue"/>
                <a:sym typeface="Helvetica Neue"/>
              </a:rPr>
              <a:t>brad klingenberg: </a:t>
            </a:r>
            <a:r>
              <a:rPr lang="en" sz="1800" u="sng">
                <a:solidFill>
                  <a:schemeClr val="hlink"/>
                </a:solidFill>
                <a:latin typeface="Helvetica Neue"/>
                <a:ea typeface="Helvetica Neue"/>
                <a:cs typeface="Helvetica Neue"/>
                <a:sym typeface="Helvetica Neue"/>
                <a:hlinkClick r:id="rId4"/>
              </a:rPr>
              <a:t>brad@stitchfix.com</a:t>
            </a:r>
          </a:p>
          <a:p>
            <a:pPr lvl="0" rtl="0">
              <a:spcBef>
                <a:spcPts val="0"/>
              </a:spcBef>
              <a:buNone/>
            </a:pPr>
            <a:r>
              <a:rPr lang="en" sz="1800">
                <a:solidFill>
                  <a:srgbClr val="666666"/>
                </a:solidFill>
                <a:latin typeface="Helvetica Neue"/>
                <a:ea typeface="Helvetica Neue"/>
                <a:cs typeface="Helvetica Neue"/>
                <a:sym typeface="Helvetica Neue"/>
              </a:rPr>
              <a:t>eric colson: </a:t>
            </a:r>
            <a:r>
              <a:rPr lang="en" sz="1800" u="sng">
                <a:solidFill>
                  <a:schemeClr val="hlink"/>
                </a:solidFill>
                <a:latin typeface="Helvetica Neue"/>
                <a:ea typeface="Helvetica Neue"/>
                <a:cs typeface="Helvetica Neue"/>
                <a:sym typeface="Helvetica Neue"/>
                <a:hlinkClick r:id="rId5"/>
              </a:rPr>
              <a:t>ecolson@stitchfix.com</a:t>
            </a:r>
          </a:p>
          <a:p>
            <a:pPr lvl="0" rtl="0">
              <a:spcBef>
                <a:spcPts val="0"/>
              </a:spcBef>
              <a:buNone/>
            </a:pPr>
            <a:r>
              <a:t/>
            </a:r>
            <a:endParaRPr sz="2400">
              <a:solidFill>
                <a:srgbClr val="666666"/>
              </a:solidFill>
              <a:latin typeface="Helvetica Neue"/>
              <a:ea typeface="Helvetica Neue"/>
              <a:cs typeface="Helvetica Neue"/>
              <a:sym typeface="Helvetica Neue"/>
            </a:endParaRPr>
          </a:p>
        </p:txBody>
      </p:sp>
      <p:pic>
        <p:nvPicPr>
          <p:cNvPr id="216" name="Shape 216"/>
          <p:cNvPicPr preferRelativeResize="0"/>
          <p:nvPr/>
        </p:nvPicPr>
        <p:blipFill rotWithShape="1">
          <a:blip r:embed="rId6">
            <a:alphaModFix/>
          </a:blip>
          <a:srcRect b="0" l="71906" r="0" t="0"/>
          <a:stretch/>
        </p:blipFill>
        <p:spPr>
          <a:xfrm>
            <a:off x="5354875" y="995100"/>
            <a:ext cx="3562199" cy="3777599"/>
          </a:xfrm>
          <a:prstGeom prst="rect">
            <a:avLst/>
          </a:prstGeom>
          <a:noFill/>
          <a:ln>
            <a:noFill/>
          </a:ln>
        </p:spPr>
      </p:pic>
      <p:sp>
        <p:nvSpPr>
          <p:cNvPr id="217" name="Shape 217"/>
          <p:cNvSpPr txBox="1"/>
          <p:nvPr/>
        </p:nvSpPr>
        <p:spPr>
          <a:xfrm>
            <a:off x="570500" y="1246337"/>
            <a:ext cx="4546200" cy="1054799"/>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666666"/>
              </a:solidFill>
              <a:latin typeface="Helvetica Neue"/>
              <a:ea typeface="Helvetica Neue"/>
              <a:cs typeface="Helvetica Neue"/>
              <a:sym typeface="Helvetica Neue"/>
            </a:endParaRPr>
          </a:p>
          <a:p>
            <a:pPr lvl="0" rtl="0">
              <a:spcBef>
                <a:spcPts val="0"/>
              </a:spcBef>
              <a:buNone/>
            </a:pPr>
            <a:r>
              <a:rPr lang="en" sz="2400">
                <a:solidFill>
                  <a:srgbClr val="666666"/>
                </a:solidFill>
                <a:latin typeface="Helvetica Neue"/>
                <a:ea typeface="Helvetica Neue"/>
                <a:cs typeface="Helvetica Neue"/>
                <a:sym typeface="Helvetica Neue"/>
              </a:rPr>
              <a:t>cx training | march 2, 2016</a:t>
            </a:r>
          </a:p>
          <a:p>
            <a:pPr lvl="0" rtl="0">
              <a:spcBef>
                <a:spcPts val="0"/>
              </a:spcBef>
              <a:buNone/>
            </a:pPr>
            <a:r>
              <a:t/>
            </a:r>
            <a:endParaRPr sz="2400">
              <a:solidFill>
                <a:srgbClr val="666666"/>
              </a:solidFill>
              <a:latin typeface="Helvetica Neue"/>
              <a:ea typeface="Helvetica Neue"/>
              <a:cs typeface="Helvetica Neue"/>
              <a:sym typeface="Helvetica Neue"/>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pic>
        <p:nvPicPr>
          <p:cNvPr id="445" name="Shape 445"/>
          <p:cNvPicPr preferRelativeResize="0"/>
          <p:nvPr/>
        </p:nvPicPr>
        <p:blipFill>
          <a:blip r:embed="rId3">
            <a:alphaModFix/>
          </a:blip>
          <a:stretch>
            <a:fillRect/>
          </a:stretch>
        </p:blipFill>
        <p:spPr>
          <a:xfrm>
            <a:off x="654310" y="-2"/>
            <a:ext cx="8031089" cy="5091700"/>
          </a:xfrm>
          <a:prstGeom prst="rect">
            <a:avLst/>
          </a:prstGeom>
          <a:noFill/>
          <a:ln>
            <a:noFill/>
          </a:ln>
        </p:spPr>
      </p:pic>
      <p:sp>
        <p:nvSpPr>
          <p:cNvPr id="446" name="Shape 446"/>
          <p:cNvSpPr/>
          <p:nvPr/>
        </p:nvSpPr>
        <p:spPr>
          <a:xfrm>
            <a:off x="5624025" y="1563900"/>
            <a:ext cx="367200" cy="357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7" name="Shape 447"/>
          <p:cNvSpPr/>
          <p:nvPr/>
        </p:nvSpPr>
        <p:spPr>
          <a:xfrm>
            <a:off x="5624025" y="2931475"/>
            <a:ext cx="367200" cy="357900"/>
          </a:xfrm>
          <a:prstGeom prst="ellipse">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48" name="Shape 448"/>
          <p:cNvCxnSpPr/>
          <p:nvPr/>
        </p:nvCxnSpPr>
        <p:spPr>
          <a:xfrm>
            <a:off x="6368225" y="1563900"/>
            <a:ext cx="0" cy="17427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pic>
        <p:nvPicPr>
          <p:cNvPr id="453" name="Shape 453"/>
          <p:cNvPicPr preferRelativeResize="0"/>
          <p:nvPr/>
        </p:nvPicPr>
        <p:blipFill rotWithShape="1">
          <a:blip r:embed="rId3">
            <a:alphaModFix/>
          </a:blip>
          <a:srcRect b="0" l="-900" r="899" t="0"/>
          <a:stretch/>
        </p:blipFill>
        <p:spPr>
          <a:xfrm>
            <a:off x="4738174" y="1291175"/>
            <a:ext cx="3326324" cy="3316075"/>
          </a:xfrm>
          <a:prstGeom prst="rect">
            <a:avLst/>
          </a:prstGeom>
          <a:noFill/>
          <a:ln>
            <a:noFill/>
          </a:ln>
        </p:spPr>
      </p:pic>
      <p:sp>
        <p:nvSpPr>
          <p:cNvPr id="454" name="Shape 454"/>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are match scores computed?</a:t>
            </a:r>
          </a:p>
        </p:txBody>
      </p:sp>
      <p:grpSp>
        <p:nvGrpSpPr>
          <p:cNvPr id="455" name="Shape 455"/>
          <p:cNvGrpSpPr/>
          <p:nvPr/>
        </p:nvGrpSpPr>
        <p:grpSpPr>
          <a:xfrm>
            <a:off x="567800" y="1107750"/>
            <a:ext cx="4330200" cy="2927999"/>
            <a:chOff x="348625" y="950625"/>
            <a:chExt cx="4330200" cy="2927999"/>
          </a:xfrm>
        </p:grpSpPr>
        <p:sp>
          <p:nvSpPr>
            <p:cNvPr id="456" name="Shape 456"/>
            <p:cNvSpPr txBox="1"/>
            <p:nvPr/>
          </p:nvSpPr>
          <p:spPr>
            <a:xfrm>
              <a:off x="348625" y="950625"/>
              <a:ext cx="3988499" cy="453599"/>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666666"/>
                  </a:solidFill>
                  <a:latin typeface="Helvetica Neue"/>
                  <a:ea typeface="Helvetica Neue"/>
                  <a:cs typeface="Helvetica Neue"/>
                  <a:sym typeface="Helvetica Neue"/>
                </a:rPr>
                <a:t>argyle</a:t>
              </a:r>
            </a:p>
          </p:txBody>
        </p:sp>
        <p:sp>
          <p:nvSpPr>
            <p:cNvPr id="457" name="Shape 457"/>
            <p:cNvSpPr txBox="1"/>
            <p:nvPr/>
          </p:nvSpPr>
          <p:spPr>
            <a:xfrm>
              <a:off x="348625" y="1658925"/>
              <a:ext cx="4330200" cy="2219699"/>
            </a:xfrm>
            <a:prstGeom prst="rect">
              <a:avLst/>
            </a:prstGeom>
            <a:noFill/>
            <a:ln>
              <a:noFill/>
            </a:ln>
          </p:spPr>
          <p:txBody>
            <a:bodyPr anchorCtr="0" anchor="t" bIns="91425" lIns="91425" rIns="91425" tIns="91425">
              <a:noAutofit/>
            </a:bodyPr>
            <a:lstStyle/>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version 9.0 of the styling algorithm</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launched 09/2015</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p:txBody>
        </p:sp>
      </p:gr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x="0" y="0"/>
          <a:ext cx="0" cy="0"/>
          <a:chOff x="0" y="0"/>
          <a:chExt cx="0" cy="0"/>
        </a:xfrm>
      </p:grpSpPr>
      <p:grpSp>
        <p:nvGrpSpPr>
          <p:cNvPr id="462" name="Shape 462"/>
          <p:cNvGrpSpPr/>
          <p:nvPr/>
        </p:nvGrpSpPr>
        <p:grpSpPr>
          <a:xfrm>
            <a:off x="1544775" y="1240175"/>
            <a:ext cx="7114275" cy="3203250"/>
            <a:chOff x="1221125" y="1560450"/>
            <a:chExt cx="7114275" cy="3203250"/>
          </a:xfrm>
        </p:grpSpPr>
        <p:sp>
          <p:nvSpPr>
            <p:cNvPr id="463" name="Shape 463"/>
            <p:cNvSpPr txBox="1"/>
            <p:nvPr/>
          </p:nvSpPr>
          <p:spPr>
            <a:xfrm>
              <a:off x="1221125" y="1560450"/>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overall item     success rate</a:t>
              </a:r>
            </a:p>
          </p:txBody>
        </p:sp>
        <p:sp>
          <p:nvSpPr>
            <p:cNvPr id="464" name="Shape 464"/>
            <p:cNvSpPr txBox="1"/>
            <p:nvPr/>
          </p:nvSpPr>
          <p:spPr>
            <a:xfrm>
              <a:off x="1254200" y="2570775"/>
              <a:ext cx="1639200" cy="6854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success rate based on age  and size</a:t>
              </a:r>
            </a:p>
          </p:txBody>
        </p:sp>
        <p:sp>
          <p:nvSpPr>
            <p:cNvPr id="465" name="Shape 465"/>
            <p:cNvSpPr txBox="1"/>
            <p:nvPr/>
          </p:nvSpPr>
          <p:spPr>
            <a:xfrm>
              <a:off x="1292075" y="3741600"/>
              <a:ext cx="1497299" cy="1022100"/>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success rate based on “sometimes” factors</a:t>
              </a:r>
            </a:p>
          </p:txBody>
        </p:sp>
        <p:cxnSp>
          <p:nvCxnSpPr>
            <p:cNvPr id="466" name="Shape 466"/>
            <p:cNvCxnSpPr/>
            <p:nvPr/>
          </p:nvCxnSpPr>
          <p:spPr>
            <a:xfrm flipH="1" rot="10800000">
              <a:off x="2860350" y="2878724"/>
              <a:ext cx="716100" cy="118500"/>
            </a:xfrm>
            <a:prstGeom prst="straightConnector1">
              <a:avLst/>
            </a:prstGeom>
            <a:noFill/>
            <a:ln cap="flat" cmpd="sng" w="19050">
              <a:solidFill>
                <a:schemeClr val="dk2"/>
              </a:solidFill>
              <a:prstDash val="solid"/>
              <a:round/>
              <a:headEnd len="lg" w="lg" type="none"/>
              <a:tailEnd len="lg" w="lg" type="triangle"/>
            </a:ln>
          </p:spPr>
        </p:cxnSp>
        <p:cxnSp>
          <p:nvCxnSpPr>
            <p:cNvPr id="467" name="Shape 467"/>
            <p:cNvCxnSpPr/>
            <p:nvPr/>
          </p:nvCxnSpPr>
          <p:spPr>
            <a:xfrm flipH="1" rot="10800000">
              <a:off x="2860350" y="2878699"/>
              <a:ext cx="716100" cy="1165500"/>
            </a:xfrm>
            <a:prstGeom prst="straightConnector1">
              <a:avLst/>
            </a:prstGeom>
            <a:noFill/>
            <a:ln cap="flat" cmpd="sng" w="19050">
              <a:solidFill>
                <a:schemeClr val="dk2"/>
              </a:solidFill>
              <a:prstDash val="solid"/>
              <a:round/>
              <a:headEnd len="lg" w="lg" type="none"/>
              <a:tailEnd len="lg" w="lg" type="triangle"/>
            </a:ln>
          </p:spPr>
        </p:cxnSp>
        <p:sp>
          <p:nvSpPr>
            <p:cNvPr id="468" name="Shape 468"/>
            <p:cNvSpPr/>
            <p:nvPr/>
          </p:nvSpPr>
          <p:spPr>
            <a:xfrm>
              <a:off x="5873100" y="2733025"/>
              <a:ext cx="494400" cy="301500"/>
            </a:xfrm>
            <a:prstGeom prst="rightArrow">
              <a:avLst>
                <a:gd fmla="val 50000" name="adj1"/>
                <a:gd fmla="val 50000" name="adj2"/>
              </a:avLst>
            </a:prstGeom>
            <a:solidFill>
              <a:schemeClr val="dk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69" name="Shape 469"/>
            <p:cNvCxnSpPr>
              <a:stCxn id="463" idx="3"/>
              <a:endCxn id="470" idx="1"/>
            </p:cNvCxnSpPr>
            <p:nvPr/>
          </p:nvCxnSpPr>
          <p:spPr>
            <a:xfrm>
              <a:off x="2860325" y="2018849"/>
              <a:ext cx="716100" cy="859800"/>
            </a:xfrm>
            <a:prstGeom prst="straightConnector1">
              <a:avLst/>
            </a:prstGeom>
            <a:noFill/>
            <a:ln cap="flat" cmpd="sng" w="19050">
              <a:solidFill>
                <a:schemeClr val="dk2"/>
              </a:solidFill>
              <a:prstDash val="solid"/>
              <a:round/>
              <a:headEnd len="lg" w="lg" type="none"/>
              <a:tailEnd len="lg" w="lg" type="triangle"/>
            </a:ln>
          </p:spPr>
        </p:cxnSp>
        <p:pic>
          <p:nvPicPr>
            <p:cNvPr id="471" name="Shape 471"/>
            <p:cNvPicPr preferRelativeResize="0"/>
            <p:nvPr/>
          </p:nvPicPr>
          <p:blipFill rotWithShape="1">
            <a:blip r:embed="rId3">
              <a:alphaModFix/>
            </a:blip>
            <a:srcRect b="0" l="-900" r="899" t="0"/>
            <a:stretch/>
          </p:blipFill>
          <p:spPr>
            <a:xfrm>
              <a:off x="3905199" y="2180140"/>
              <a:ext cx="1639200" cy="1634160"/>
            </a:xfrm>
            <a:prstGeom prst="rect">
              <a:avLst/>
            </a:prstGeom>
            <a:noFill/>
            <a:ln>
              <a:noFill/>
            </a:ln>
          </p:spPr>
        </p:pic>
        <p:sp>
          <p:nvSpPr>
            <p:cNvPr id="472" name="Shape 472"/>
            <p:cNvSpPr txBox="1"/>
            <p:nvPr/>
          </p:nvSpPr>
          <p:spPr>
            <a:xfrm>
              <a:off x="6696200" y="2538825"/>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match</a:t>
              </a:r>
            </a:p>
            <a:p>
              <a:pPr lvl="0" rtl="0">
                <a:spcBef>
                  <a:spcPts val="0"/>
                </a:spcBef>
                <a:buNone/>
              </a:pPr>
              <a:r>
                <a:rPr lang="en" sz="1800">
                  <a:latin typeface="Helvetica Neue"/>
                  <a:ea typeface="Helvetica Neue"/>
                  <a:cs typeface="Helvetica Neue"/>
                  <a:sym typeface="Helvetica Neue"/>
                </a:rPr>
                <a:t>score</a:t>
              </a:r>
            </a:p>
          </p:txBody>
        </p:sp>
      </p:grpSp>
      <p:sp>
        <p:nvSpPr>
          <p:cNvPr id="473" name="Shape 473"/>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are match scores computed?</a:t>
            </a:r>
          </a:p>
        </p:txBody>
      </p:sp>
      <p:sp>
        <p:nvSpPr>
          <p:cNvPr id="474" name="Shape 474"/>
          <p:cNvSpPr txBox="1"/>
          <p:nvPr/>
        </p:nvSpPr>
        <p:spPr>
          <a:xfrm>
            <a:off x="736550" y="3726125"/>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3</a:t>
            </a:r>
          </a:p>
        </p:txBody>
      </p:sp>
      <p:sp>
        <p:nvSpPr>
          <p:cNvPr id="475" name="Shape 475"/>
          <p:cNvSpPr/>
          <p:nvPr/>
        </p:nvSpPr>
        <p:spPr>
          <a:xfrm>
            <a:off x="715250" y="37904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6" name="Shape 476"/>
          <p:cNvSpPr txBox="1"/>
          <p:nvPr/>
        </p:nvSpPr>
        <p:spPr>
          <a:xfrm>
            <a:off x="736550" y="2449350"/>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2</a:t>
            </a:r>
          </a:p>
        </p:txBody>
      </p:sp>
      <p:sp>
        <p:nvSpPr>
          <p:cNvPr id="477" name="Shape 477"/>
          <p:cNvSpPr/>
          <p:nvPr/>
        </p:nvSpPr>
        <p:spPr>
          <a:xfrm>
            <a:off x="715250" y="25264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8" name="Shape 478"/>
          <p:cNvSpPr txBox="1"/>
          <p:nvPr/>
        </p:nvSpPr>
        <p:spPr>
          <a:xfrm>
            <a:off x="736550" y="1362850"/>
            <a:ext cx="376799" cy="338999"/>
          </a:xfrm>
          <a:prstGeom prst="rect">
            <a:avLst/>
          </a:prstGeom>
          <a:noFill/>
          <a:ln>
            <a:noFill/>
          </a:ln>
        </p:spPr>
        <p:txBody>
          <a:bodyPr anchorCtr="0" anchor="t" bIns="91425" lIns="91425" rIns="91425" tIns="91425">
            <a:noAutofit/>
          </a:bodyPr>
          <a:lstStyle/>
          <a:p>
            <a:pPr lvl="0">
              <a:spcBef>
                <a:spcPts val="0"/>
              </a:spcBef>
              <a:buNone/>
            </a:pPr>
            <a:r>
              <a:rPr i="1" lang="en" sz="2400">
                <a:latin typeface="Helvetica Neue"/>
                <a:ea typeface="Helvetica Neue"/>
                <a:cs typeface="Helvetica Neue"/>
                <a:sym typeface="Helvetica Neue"/>
              </a:rPr>
              <a:t>1</a:t>
            </a:r>
          </a:p>
        </p:txBody>
      </p:sp>
      <p:sp>
        <p:nvSpPr>
          <p:cNvPr id="479" name="Shape 479"/>
          <p:cNvSpPr/>
          <p:nvPr/>
        </p:nvSpPr>
        <p:spPr>
          <a:xfrm>
            <a:off x="715250" y="14321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3" name="Shape 483"/>
        <p:cNvGrpSpPr/>
        <p:nvPr/>
      </p:nvGrpSpPr>
      <p:grpSpPr>
        <a:xfrm>
          <a:off x="0" y="0"/>
          <a:ext cx="0" cy="0"/>
          <a:chOff x="0" y="0"/>
          <a:chExt cx="0" cy="0"/>
        </a:xfrm>
      </p:grpSpPr>
      <p:sp>
        <p:nvSpPr>
          <p:cNvPr id="484" name="Shape 484"/>
          <p:cNvSpPr txBox="1"/>
          <p:nvPr/>
        </p:nvSpPr>
        <p:spPr>
          <a:xfrm>
            <a:off x="1544775" y="1240175"/>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overall item     success rate</a:t>
            </a:r>
          </a:p>
        </p:txBody>
      </p:sp>
      <p:sp>
        <p:nvSpPr>
          <p:cNvPr id="485" name="Shape 485"/>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are match scores computed?</a:t>
            </a:r>
          </a:p>
        </p:txBody>
      </p:sp>
      <p:sp>
        <p:nvSpPr>
          <p:cNvPr id="486" name="Shape 486"/>
          <p:cNvSpPr txBox="1"/>
          <p:nvPr/>
        </p:nvSpPr>
        <p:spPr>
          <a:xfrm>
            <a:off x="736550" y="1362850"/>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1</a:t>
            </a:r>
          </a:p>
        </p:txBody>
      </p:sp>
      <p:sp>
        <p:nvSpPr>
          <p:cNvPr id="487" name="Shape 487"/>
          <p:cNvSpPr/>
          <p:nvPr/>
        </p:nvSpPr>
        <p:spPr>
          <a:xfrm>
            <a:off x="715250" y="14321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88" name="Shape 488"/>
          <p:cNvSpPr txBox="1"/>
          <p:nvPr/>
        </p:nvSpPr>
        <p:spPr>
          <a:xfrm>
            <a:off x="3655121" y="1235025"/>
            <a:ext cx="44013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number of times item was purchased</a:t>
            </a:r>
          </a:p>
        </p:txBody>
      </p:sp>
      <p:cxnSp>
        <p:nvCxnSpPr>
          <p:cNvPr id="489" name="Shape 489"/>
          <p:cNvCxnSpPr/>
          <p:nvPr/>
        </p:nvCxnSpPr>
        <p:spPr>
          <a:xfrm>
            <a:off x="3766550" y="1658925"/>
            <a:ext cx="3793200" cy="0"/>
          </a:xfrm>
          <a:prstGeom prst="straightConnector1">
            <a:avLst/>
          </a:prstGeom>
          <a:noFill/>
          <a:ln cap="flat" cmpd="sng" w="28575">
            <a:solidFill>
              <a:schemeClr val="dk2"/>
            </a:solidFill>
            <a:prstDash val="solid"/>
            <a:round/>
            <a:headEnd len="lg" w="lg" type="none"/>
            <a:tailEnd len="lg" w="lg" type="none"/>
          </a:ln>
        </p:spPr>
      </p:cxnSp>
      <p:sp>
        <p:nvSpPr>
          <p:cNvPr id="490" name="Shape 490"/>
          <p:cNvSpPr txBox="1"/>
          <p:nvPr/>
        </p:nvSpPr>
        <p:spPr>
          <a:xfrm>
            <a:off x="3988274" y="1658925"/>
            <a:ext cx="37350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number of times item was sent</a:t>
            </a:r>
          </a:p>
        </p:txBody>
      </p:sp>
      <p:sp>
        <p:nvSpPr>
          <p:cNvPr id="491" name="Shape 491"/>
          <p:cNvSpPr txBox="1"/>
          <p:nvPr/>
        </p:nvSpPr>
        <p:spPr>
          <a:xfrm>
            <a:off x="3232862" y="1385000"/>
            <a:ext cx="332399"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a:t>
            </a:r>
          </a:p>
        </p:txBody>
      </p:sp>
      <p:sp>
        <p:nvSpPr>
          <p:cNvPr id="492" name="Shape 492"/>
          <p:cNvSpPr txBox="1"/>
          <p:nvPr/>
        </p:nvSpPr>
        <p:spPr>
          <a:xfrm>
            <a:off x="7656042" y="1385000"/>
            <a:ext cx="12447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X 100</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sp>
        <p:nvSpPr>
          <p:cNvPr id="497" name="Shape 497"/>
          <p:cNvSpPr txBox="1"/>
          <p:nvPr/>
        </p:nvSpPr>
        <p:spPr>
          <a:xfrm>
            <a:off x="1544775" y="1240175"/>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overall item     success rate</a:t>
            </a:r>
          </a:p>
        </p:txBody>
      </p:sp>
      <p:sp>
        <p:nvSpPr>
          <p:cNvPr id="498" name="Shape 498"/>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are match scores computed?</a:t>
            </a:r>
          </a:p>
        </p:txBody>
      </p:sp>
      <p:sp>
        <p:nvSpPr>
          <p:cNvPr id="499" name="Shape 499"/>
          <p:cNvSpPr txBox="1"/>
          <p:nvPr/>
        </p:nvSpPr>
        <p:spPr>
          <a:xfrm>
            <a:off x="736550" y="1362850"/>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1</a:t>
            </a:r>
          </a:p>
        </p:txBody>
      </p:sp>
      <p:sp>
        <p:nvSpPr>
          <p:cNvPr id="500" name="Shape 500"/>
          <p:cNvSpPr/>
          <p:nvPr/>
        </p:nvSpPr>
        <p:spPr>
          <a:xfrm>
            <a:off x="715250" y="14321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01" name="Shape 501"/>
          <p:cNvSpPr txBox="1"/>
          <p:nvPr/>
        </p:nvSpPr>
        <p:spPr>
          <a:xfrm>
            <a:off x="3655121" y="1235025"/>
            <a:ext cx="44013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number of times item was purchased</a:t>
            </a:r>
          </a:p>
        </p:txBody>
      </p:sp>
      <p:cxnSp>
        <p:nvCxnSpPr>
          <p:cNvPr id="502" name="Shape 502"/>
          <p:cNvCxnSpPr/>
          <p:nvPr/>
        </p:nvCxnSpPr>
        <p:spPr>
          <a:xfrm>
            <a:off x="3766550" y="1658925"/>
            <a:ext cx="3793200" cy="0"/>
          </a:xfrm>
          <a:prstGeom prst="straightConnector1">
            <a:avLst/>
          </a:prstGeom>
          <a:noFill/>
          <a:ln cap="flat" cmpd="sng" w="28575">
            <a:solidFill>
              <a:schemeClr val="dk2"/>
            </a:solidFill>
            <a:prstDash val="solid"/>
            <a:round/>
            <a:headEnd len="lg" w="lg" type="none"/>
            <a:tailEnd len="lg" w="lg" type="none"/>
          </a:ln>
        </p:spPr>
      </p:cxnSp>
      <p:sp>
        <p:nvSpPr>
          <p:cNvPr id="503" name="Shape 503"/>
          <p:cNvSpPr txBox="1"/>
          <p:nvPr/>
        </p:nvSpPr>
        <p:spPr>
          <a:xfrm>
            <a:off x="3988274" y="1658925"/>
            <a:ext cx="37350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number of times item was sent</a:t>
            </a:r>
          </a:p>
        </p:txBody>
      </p:sp>
      <p:sp>
        <p:nvSpPr>
          <p:cNvPr id="504" name="Shape 504"/>
          <p:cNvSpPr txBox="1"/>
          <p:nvPr/>
        </p:nvSpPr>
        <p:spPr>
          <a:xfrm>
            <a:off x="3232862" y="1385000"/>
            <a:ext cx="332399"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a:t>
            </a:r>
          </a:p>
        </p:txBody>
      </p:sp>
      <p:sp>
        <p:nvSpPr>
          <p:cNvPr id="505" name="Shape 505"/>
          <p:cNvSpPr txBox="1"/>
          <p:nvPr/>
        </p:nvSpPr>
        <p:spPr>
          <a:xfrm>
            <a:off x="7656042" y="1385000"/>
            <a:ext cx="12447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X 100</a:t>
            </a:r>
          </a:p>
        </p:txBody>
      </p:sp>
      <p:pic>
        <p:nvPicPr>
          <p:cNvPr id="506" name="Shape 506"/>
          <p:cNvPicPr preferRelativeResize="0"/>
          <p:nvPr/>
        </p:nvPicPr>
        <p:blipFill rotWithShape="1">
          <a:blip r:embed="rId3">
            <a:alphaModFix/>
          </a:blip>
          <a:srcRect b="0" l="0" r="0" t="0"/>
          <a:stretch/>
        </p:blipFill>
        <p:spPr>
          <a:xfrm>
            <a:off x="1259224" y="2805590"/>
            <a:ext cx="1418999" cy="1249799"/>
          </a:xfrm>
          <a:prstGeom prst="rect">
            <a:avLst/>
          </a:prstGeom>
          <a:noFill/>
          <a:ln>
            <a:noFill/>
          </a:ln>
        </p:spPr>
      </p:pic>
      <p:sp>
        <p:nvSpPr>
          <p:cNvPr id="507" name="Shape 507"/>
          <p:cNvSpPr txBox="1"/>
          <p:nvPr/>
        </p:nvSpPr>
        <p:spPr>
          <a:xfrm>
            <a:off x="5011700" y="1507350"/>
            <a:ext cx="5426099" cy="6329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08" name="Shape 508"/>
          <p:cNvSpPr txBox="1"/>
          <p:nvPr/>
        </p:nvSpPr>
        <p:spPr>
          <a:xfrm>
            <a:off x="1532425" y="2214500"/>
            <a:ext cx="9512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day 1</a:t>
            </a:r>
          </a:p>
        </p:txBody>
      </p:sp>
      <p:sp>
        <p:nvSpPr>
          <p:cNvPr id="509" name="Shape 509"/>
          <p:cNvSpPr txBox="1"/>
          <p:nvPr/>
        </p:nvSpPr>
        <p:spPr>
          <a:xfrm>
            <a:off x="1303825" y="4153400"/>
            <a:ext cx="13031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 / 0 = ???</a:t>
            </a: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x="0" y="0"/>
          <a:ext cx="0" cy="0"/>
          <a:chOff x="0" y="0"/>
          <a:chExt cx="0" cy="0"/>
        </a:xfrm>
      </p:grpSpPr>
      <p:sp>
        <p:nvSpPr>
          <p:cNvPr id="514" name="Shape 514"/>
          <p:cNvSpPr txBox="1"/>
          <p:nvPr/>
        </p:nvSpPr>
        <p:spPr>
          <a:xfrm>
            <a:off x="1544775" y="1240175"/>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overall item     success rate</a:t>
            </a:r>
          </a:p>
        </p:txBody>
      </p:sp>
      <p:sp>
        <p:nvSpPr>
          <p:cNvPr id="515" name="Shape 515"/>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are match scores computed?</a:t>
            </a:r>
          </a:p>
        </p:txBody>
      </p:sp>
      <p:sp>
        <p:nvSpPr>
          <p:cNvPr id="516" name="Shape 516"/>
          <p:cNvSpPr txBox="1"/>
          <p:nvPr/>
        </p:nvSpPr>
        <p:spPr>
          <a:xfrm>
            <a:off x="736550" y="1362850"/>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1</a:t>
            </a:r>
          </a:p>
        </p:txBody>
      </p:sp>
      <p:sp>
        <p:nvSpPr>
          <p:cNvPr id="517" name="Shape 517"/>
          <p:cNvSpPr/>
          <p:nvPr/>
        </p:nvSpPr>
        <p:spPr>
          <a:xfrm>
            <a:off x="715250" y="14321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18" name="Shape 518"/>
          <p:cNvSpPr txBox="1"/>
          <p:nvPr/>
        </p:nvSpPr>
        <p:spPr>
          <a:xfrm>
            <a:off x="3655121" y="1235025"/>
            <a:ext cx="44013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number of times item was purchased</a:t>
            </a:r>
          </a:p>
        </p:txBody>
      </p:sp>
      <p:cxnSp>
        <p:nvCxnSpPr>
          <p:cNvPr id="519" name="Shape 519"/>
          <p:cNvCxnSpPr/>
          <p:nvPr/>
        </p:nvCxnSpPr>
        <p:spPr>
          <a:xfrm>
            <a:off x="3766550" y="1658925"/>
            <a:ext cx="3793200" cy="0"/>
          </a:xfrm>
          <a:prstGeom prst="straightConnector1">
            <a:avLst/>
          </a:prstGeom>
          <a:noFill/>
          <a:ln cap="flat" cmpd="sng" w="28575">
            <a:solidFill>
              <a:schemeClr val="dk2"/>
            </a:solidFill>
            <a:prstDash val="solid"/>
            <a:round/>
            <a:headEnd len="lg" w="lg" type="none"/>
            <a:tailEnd len="lg" w="lg" type="none"/>
          </a:ln>
        </p:spPr>
      </p:cxnSp>
      <p:sp>
        <p:nvSpPr>
          <p:cNvPr id="520" name="Shape 520"/>
          <p:cNvSpPr txBox="1"/>
          <p:nvPr/>
        </p:nvSpPr>
        <p:spPr>
          <a:xfrm>
            <a:off x="3988274" y="1658925"/>
            <a:ext cx="37350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number of times item was sent</a:t>
            </a:r>
          </a:p>
        </p:txBody>
      </p:sp>
      <p:sp>
        <p:nvSpPr>
          <p:cNvPr id="521" name="Shape 521"/>
          <p:cNvSpPr txBox="1"/>
          <p:nvPr/>
        </p:nvSpPr>
        <p:spPr>
          <a:xfrm>
            <a:off x="3232862" y="1385000"/>
            <a:ext cx="332399"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a:t>
            </a:r>
          </a:p>
        </p:txBody>
      </p:sp>
      <p:sp>
        <p:nvSpPr>
          <p:cNvPr id="522" name="Shape 522"/>
          <p:cNvSpPr txBox="1"/>
          <p:nvPr/>
        </p:nvSpPr>
        <p:spPr>
          <a:xfrm>
            <a:off x="7656042" y="1385000"/>
            <a:ext cx="12447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X 100</a:t>
            </a:r>
          </a:p>
        </p:txBody>
      </p:sp>
      <p:pic>
        <p:nvPicPr>
          <p:cNvPr id="523" name="Shape 523"/>
          <p:cNvPicPr preferRelativeResize="0"/>
          <p:nvPr/>
        </p:nvPicPr>
        <p:blipFill rotWithShape="1">
          <a:blip r:embed="rId3">
            <a:alphaModFix/>
          </a:blip>
          <a:srcRect b="0" l="0" r="0" t="0"/>
          <a:stretch/>
        </p:blipFill>
        <p:spPr>
          <a:xfrm>
            <a:off x="1259224" y="2805590"/>
            <a:ext cx="1418999" cy="1249799"/>
          </a:xfrm>
          <a:prstGeom prst="rect">
            <a:avLst/>
          </a:prstGeom>
          <a:noFill/>
          <a:ln>
            <a:noFill/>
          </a:ln>
        </p:spPr>
      </p:pic>
      <p:sp>
        <p:nvSpPr>
          <p:cNvPr id="524" name="Shape 524"/>
          <p:cNvSpPr txBox="1"/>
          <p:nvPr/>
        </p:nvSpPr>
        <p:spPr>
          <a:xfrm>
            <a:off x="5011700" y="1507350"/>
            <a:ext cx="5426099" cy="6329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25" name="Shape 525"/>
          <p:cNvSpPr txBox="1"/>
          <p:nvPr/>
        </p:nvSpPr>
        <p:spPr>
          <a:xfrm>
            <a:off x="1532425" y="2214500"/>
            <a:ext cx="9512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day 1</a:t>
            </a:r>
          </a:p>
        </p:txBody>
      </p:sp>
      <p:sp>
        <p:nvSpPr>
          <p:cNvPr id="526" name="Shape 526"/>
          <p:cNvSpPr txBox="1"/>
          <p:nvPr/>
        </p:nvSpPr>
        <p:spPr>
          <a:xfrm>
            <a:off x="4223600" y="2214500"/>
            <a:ext cx="9512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day 2</a:t>
            </a:r>
          </a:p>
        </p:txBody>
      </p:sp>
      <p:sp>
        <p:nvSpPr>
          <p:cNvPr id="527" name="Shape 527"/>
          <p:cNvSpPr txBox="1"/>
          <p:nvPr/>
        </p:nvSpPr>
        <p:spPr>
          <a:xfrm>
            <a:off x="1303825" y="4153400"/>
            <a:ext cx="13031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 / 0 = ???</a:t>
            </a:r>
          </a:p>
        </p:txBody>
      </p:sp>
      <p:sp>
        <p:nvSpPr>
          <p:cNvPr id="528" name="Shape 528"/>
          <p:cNvSpPr txBox="1"/>
          <p:nvPr/>
        </p:nvSpPr>
        <p:spPr>
          <a:xfrm>
            <a:off x="3918800" y="4153400"/>
            <a:ext cx="1805400"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10 / 10 = 100%</a:t>
            </a:r>
          </a:p>
        </p:txBody>
      </p:sp>
      <p:pic>
        <p:nvPicPr>
          <p:cNvPr id="529" name="Shape 529"/>
          <p:cNvPicPr preferRelativeResize="0"/>
          <p:nvPr/>
        </p:nvPicPr>
        <p:blipFill rotWithShape="1">
          <a:blip r:embed="rId3">
            <a:alphaModFix/>
          </a:blip>
          <a:srcRect b="0" l="0" r="0" t="0"/>
          <a:stretch/>
        </p:blipFill>
        <p:spPr>
          <a:xfrm>
            <a:off x="3970074" y="2805590"/>
            <a:ext cx="1418999" cy="1249799"/>
          </a:xfrm>
          <a:prstGeom prst="rect">
            <a:avLst/>
          </a:prstGeom>
          <a:noFill/>
          <a:ln>
            <a:noFill/>
          </a:ln>
        </p:spPr>
      </p:pic>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nvSpPr>
        <p:spPr>
          <a:xfrm>
            <a:off x="1544775" y="1240175"/>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overall item     success rate</a:t>
            </a:r>
          </a:p>
        </p:txBody>
      </p:sp>
      <p:sp>
        <p:nvSpPr>
          <p:cNvPr id="535" name="Shape 535"/>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are match scores computed?</a:t>
            </a:r>
          </a:p>
        </p:txBody>
      </p:sp>
      <p:sp>
        <p:nvSpPr>
          <p:cNvPr id="536" name="Shape 536"/>
          <p:cNvSpPr txBox="1"/>
          <p:nvPr/>
        </p:nvSpPr>
        <p:spPr>
          <a:xfrm>
            <a:off x="736550" y="1362850"/>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1</a:t>
            </a:r>
          </a:p>
        </p:txBody>
      </p:sp>
      <p:sp>
        <p:nvSpPr>
          <p:cNvPr id="537" name="Shape 537"/>
          <p:cNvSpPr/>
          <p:nvPr/>
        </p:nvSpPr>
        <p:spPr>
          <a:xfrm>
            <a:off x="715250" y="14321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538" name="Shape 538"/>
          <p:cNvSpPr txBox="1"/>
          <p:nvPr/>
        </p:nvSpPr>
        <p:spPr>
          <a:xfrm>
            <a:off x="3655121" y="1235025"/>
            <a:ext cx="44013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number of times item was purchased</a:t>
            </a:r>
          </a:p>
        </p:txBody>
      </p:sp>
      <p:cxnSp>
        <p:nvCxnSpPr>
          <p:cNvPr id="539" name="Shape 539"/>
          <p:cNvCxnSpPr/>
          <p:nvPr/>
        </p:nvCxnSpPr>
        <p:spPr>
          <a:xfrm>
            <a:off x="3766550" y="1658925"/>
            <a:ext cx="3793200" cy="0"/>
          </a:xfrm>
          <a:prstGeom prst="straightConnector1">
            <a:avLst/>
          </a:prstGeom>
          <a:noFill/>
          <a:ln cap="flat" cmpd="sng" w="28575">
            <a:solidFill>
              <a:schemeClr val="dk2"/>
            </a:solidFill>
            <a:prstDash val="solid"/>
            <a:round/>
            <a:headEnd len="lg" w="lg" type="none"/>
            <a:tailEnd len="lg" w="lg" type="none"/>
          </a:ln>
        </p:spPr>
      </p:cxnSp>
      <p:sp>
        <p:nvSpPr>
          <p:cNvPr id="540" name="Shape 540"/>
          <p:cNvSpPr txBox="1"/>
          <p:nvPr/>
        </p:nvSpPr>
        <p:spPr>
          <a:xfrm>
            <a:off x="3988274" y="1658925"/>
            <a:ext cx="37350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number of times item was sent</a:t>
            </a:r>
          </a:p>
        </p:txBody>
      </p:sp>
      <p:sp>
        <p:nvSpPr>
          <p:cNvPr id="541" name="Shape 541"/>
          <p:cNvSpPr txBox="1"/>
          <p:nvPr/>
        </p:nvSpPr>
        <p:spPr>
          <a:xfrm>
            <a:off x="3232862" y="1385000"/>
            <a:ext cx="332399"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a:t>
            </a:r>
          </a:p>
        </p:txBody>
      </p:sp>
      <p:sp>
        <p:nvSpPr>
          <p:cNvPr id="542" name="Shape 542"/>
          <p:cNvSpPr txBox="1"/>
          <p:nvPr/>
        </p:nvSpPr>
        <p:spPr>
          <a:xfrm>
            <a:off x="7656042" y="1385000"/>
            <a:ext cx="1244700" cy="4898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X 100</a:t>
            </a:r>
          </a:p>
        </p:txBody>
      </p:sp>
      <p:pic>
        <p:nvPicPr>
          <p:cNvPr id="543" name="Shape 543"/>
          <p:cNvPicPr preferRelativeResize="0"/>
          <p:nvPr/>
        </p:nvPicPr>
        <p:blipFill rotWithShape="1">
          <a:blip r:embed="rId3">
            <a:alphaModFix/>
          </a:blip>
          <a:srcRect b="0" l="0" r="0" t="0"/>
          <a:stretch/>
        </p:blipFill>
        <p:spPr>
          <a:xfrm>
            <a:off x="1259224" y="2805590"/>
            <a:ext cx="1418999" cy="1249799"/>
          </a:xfrm>
          <a:prstGeom prst="rect">
            <a:avLst/>
          </a:prstGeom>
          <a:noFill/>
          <a:ln>
            <a:noFill/>
          </a:ln>
        </p:spPr>
      </p:pic>
      <p:sp>
        <p:nvSpPr>
          <p:cNvPr id="544" name="Shape 544"/>
          <p:cNvSpPr txBox="1"/>
          <p:nvPr/>
        </p:nvSpPr>
        <p:spPr>
          <a:xfrm>
            <a:off x="5011700" y="1507350"/>
            <a:ext cx="5426099" cy="632999"/>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45" name="Shape 545"/>
          <p:cNvSpPr txBox="1"/>
          <p:nvPr/>
        </p:nvSpPr>
        <p:spPr>
          <a:xfrm>
            <a:off x="1532425" y="2214500"/>
            <a:ext cx="9512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day 1</a:t>
            </a:r>
          </a:p>
        </p:txBody>
      </p:sp>
      <p:sp>
        <p:nvSpPr>
          <p:cNvPr id="546" name="Shape 546"/>
          <p:cNvSpPr txBox="1"/>
          <p:nvPr/>
        </p:nvSpPr>
        <p:spPr>
          <a:xfrm>
            <a:off x="4223600" y="2214500"/>
            <a:ext cx="9512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day 2</a:t>
            </a:r>
          </a:p>
        </p:txBody>
      </p:sp>
      <p:sp>
        <p:nvSpPr>
          <p:cNvPr id="547" name="Shape 547"/>
          <p:cNvSpPr txBox="1"/>
          <p:nvPr/>
        </p:nvSpPr>
        <p:spPr>
          <a:xfrm>
            <a:off x="6914775" y="2214500"/>
            <a:ext cx="9512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day 20</a:t>
            </a:r>
          </a:p>
        </p:txBody>
      </p:sp>
      <p:sp>
        <p:nvSpPr>
          <p:cNvPr id="548" name="Shape 548"/>
          <p:cNvSpPr txBox="1"/>
          <p:nvPr/>
        </p:nvSpPr>
        <p:spPr>
          <a:xfrm>
            <a:off x="1303825" y="4153400"/>
            <a:ext cx="13031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 / 0 = ???</a:t>
            </a:r>
          </a:p>
        </p:txBody>
      </p:sp>
      <p:sp>
        <p:nvSpPr>
          <p:cNvPr id="549" name="Shape 549"/>
          <p:cNvSpPr txBox="1"/>
          <p:nvPr/>
        </p:nvSpPr>
        <p:spPr>
          <a:xfrm>
            <a:off x="3918800" y="4153400"/>
            <a:ext cx="1805400"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10 / 10 = 100%</a:t>
            </a:r>
          </a:p>
        </p:txBody>
      </p:sp>
      <p:sp>
        <p:nvSpPr>
          <p:cNvPr id="550" name="Shape 550"/>
          <p:cNvSpPr txBox="1"/>
          <p:nvPr/>
        </p:nvSpPr>
        <p:spPr>
          <a:xfrm>
            <a:off x="6358250" y="4153400"/>
            <a:ext cx="2275799" cy="489899"/>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450 / 1000 =  45%</a:t>
            </a:r>
          </a:p>
        </p:txBody>
      </p:sp>
      <p:pic>
        <p:nvPicPr>
          <p:cNvPr id="551" name="Shape 551"/>
          <p:cNvPicPr preferRelativeResize="0"/>
          <p:nvPr/>
        </p:nvPicPr>
        <p:blipFill rotWithShape="1">
          <a:blip r:embed="rId3">
            <a:alphaModFix/>
          </a:blip>
          <a:srcRect b="0" l="0" r="0" t="0"/>
          <a:stretch/>
        </p:blipFill>
        <p:spPr>
          <a:xfrm>
            <a:off x="3970074" y="2805590"/>
            <a:ext cx="1418999" cy="1249799"/>
          </a:xfrm>
          <a:prstGeom prst="rect">
            <a:avLst/>
          </a:prstGeom>
          <a:noFill/>
          <a:ln>
            <a:noFill/>
          </a:ln>
        </p:spPr>
      </p:pic>
      <p:pic>
        <p:nvPicPr>
          <p:cNvPr id="552" name="Shape 552"/>
          <p:cNvPicPr preferRelativeResize="0"/>
          <p:nvPr/>
        </p:nvPicPr>
        <p:blipFill rotWithShape="1">
          <a:blip r:embed="rId3">
            <a:alphaModFix/>
          </a:blip>
          <a:srcRect b="0" l="0" r="0" t="0"/>
          <a:stretch/>
        </p:blipFill>
        <p:spPr>
          <a:xfrm>
            <a:off x="6680925" y="2805590"/>
            <a:ext cx="1418999" cy="1249799"/>
          </a:xfrm>
          <a:prstGeom prst="rect">
            <a:avLst/>
          </a:prstGeom>
          <a:noFill/>
          <a:ln>
            <a:noFill/>
          </a:ln>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x="0" y="0"/>
          <a:ext cx="0" cy="0"/>
          <a:chOff x="0" y="0"/>
          <a:chExt cx="0" cy="0"/>
        </a:xfrm>
      </p:grpSpPr>
      <p:pic>
        <p:nvPicPr>
          <p:cNvPr id="557" name="Shape 557"/>
          <p:cNvPicPr preferRelativeResize="0"/>
          <p:nvPr/>
        </p:nvPicPr>
        <p:blipFill>
          <a:blip r:embed="rId3">
            <a:alphaModFix/>
          </a:blip>
          <a:stretch>
            <a:fillRect/>
          </a:stretch>
        </p:blipFill>
        <p:spPr>
          <a:xfrm>
            <a:off x="1585325" y="1290600"/>
            <a:ext cx="5715000" cy="3429000"/>
          </a:xfrm>
          <a:prstGeom prst="rect">
            <a:avLst/>
          </a:prstGeom>
          <a:noFill/>
          <a:ln>
            <a:noFill/>
          </a:ln>
        </p:spPr>
      </p:pic>
      <p:pic>
        <p:nvPicPr>
          <p:cNvPr id="558" name="Shape 558"/>
          <p:cNvPicPr preferRelativeResize="0"/>
          <p:nvPr/>
        </p:nvPicPr>
        <p:blipFill rotWithShape="1">
          <a:blip r:embed="rId4">
            <a:alphaModFix/>
          </a:blip>
          <a:srcRect b="0" l="0" r="0" t="0"/>
          <a:stretch/>
        </p:blipFill>
        <p:spPr>
          <a:xfrm>
            <a:off x="7081454" y="1093030"/>
            <a:ext cx="645000" cy="645000"/>
          </a:xfrm>
          <a:prstGeom prst="rect">
            <a:avLst/>
          </a:prstGeom>
          <a:noFill/>
          <a:ln>
            <a:noFill/>
          </a:ln>
        </p:spPr>
      </p:pic>
      <p:pic>
        <p:nvPicPr>
          <p:cNvPr id="559" name="Shape 559"/>
          <p:cNvPicPr preferRelativeResize="0"/>
          <p:nvPr/>
        </p:nvPicPr>
        <p:blipFill rotWithShape="1">
          <a:blip r:embed="rId5">
            <a:alphaModFix/>
          </a:blip>
          <a:srcRect b="0" l="0" r="0" t="0"/>
          <a:stretch/>
        </p:blipFill>
        <p:spPr>
          <a:xfrm>
            <a:off x="7076504" y="1959731"/>
            <a:ext cx="654899" cy="654899"/>
          </a:xfrm>
          <a:prstGeom prst="rect">
            <a:avLst/>
          </a:prstGeom>
          <a:noFill/>
          <a:ln>
            <a:noFill/>
          </a:ln>
        </p:spPr>
      </p:pic>
      <p:pic>
        <p:nvPicPr>
          <p:cNvPr id="560" name="Shape 560"/>
          <p:cNvPicPr preferRelativeResize="0"/>
          <p:nvPr/>
        </p:nvPicPr>
        <p:blipFill>
          <a:blip r:embed="rId6">
            <a:alphaModFix/>
          </a:blip>
          <a:stretch>
            <a:fillRect/>
          </a:stretch>
        </p:blipFill>
        <p:spPr>
          <a:xfrm>
            <a:off x="7076498" y="3098675"/>
            <a:ext cx="654900" cy="654900"/>
          </a:xfrm>
          <a:prstGeom prst="rect">
            <a:avLst/>
          </a:prstGeom>
          <a:noFill/>
          <a:ln>
            <a:noFill/>
          </a:ln>
        </p:spPr>
      </p:pic>
      <p:sp>
        <p:nvSpPr>
          <p:cNvPr id="561" name="Shape 561"/>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are match scores computed?</a:t>
            </a:r>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5" name="Shape 565"/>
        <p:cNvGrpSpPr/>
        <p:nvPr/>
      </p:nvGrpSpPr>
      <p:grpSpPr>
        <a:xfrm>
          <a:off x="0" y="0"/>
          <a:ext cx="0" cy="0"/>
          <a:chOff x="0" y="0"/>
          <a:chExt cx="0" cy="0"/>
        </a:xfrm>
      </p:grpSpPr>
      <p:sp>
        <p:nvSpPr>
          <p:cNvPr id="566" name="Shape 566"/>
          <p:cNvSpPr/>
          <p:nvPr/>
        </p:nvSpPr>
        <p:spPr>
          <a:xfrm>
            <a:off x="715250" y="2526400"/>
            <a:ext cx="419399" cy="395699"/>
          </a:xfrm>
          <a:prstGeom prst="ellipse">
            <a:avLst/>
          </a:prstGeom>
          <a:solidFill>
            <a:srgbClr val="FFFF00"/>
          </a:solid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nvGrpSpPr>
          <p:cNvPr id="567" name="Shape 567"/>
          <p:cNvGrpSpPr/>
          <p:nvPr/>
        </p:nvGrpSpPr>
        <p:grpSpPr>
          <a:xfrm>
            <a:off x="1544775" y="1240175"/>
            <a:ext cx="7114275" cy="3203250"/>
            <a:chOff x="1221125" y="1560450"/>
            <a:chExt cx="7114275" cy="3203250"/>
          </a:xfrm>
        </p:grpSpPr>
        <p:sp>
          <p:nvSpPr>
            <p:cNvPr id="568" name="Shape 568"/>
            <p:cNvSpPr txBox="1"/>
            <p:nvPr/>
          </p:nvSpPr>
          <p:spPr>
            <a:xfrm>
              <a:off x="1221125" y="1560450"/>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overall item     success rate</a:t>
              </a:r>
            </a:p>
          </p:txBody>
        </p:sp>
        <p:sp>
          <p:nvSpPr>
            <p:cNvPr id="569" name="Shape 569"/>
            <p:cNvSpPr txBox="1"/>
            <p:nvPr/>
          </p:nvSpPr>
          <p:spPr>
            <a:xfrm>
              <a:off x="1254200" y="2570775"/>
              <a:ext cx="1639200" cy="6854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success rate based on </a:t>
              </a:r>
              <a:r>
                <a:rPr b="1" lang="en" sz="1800">
                  <a:latin typeface="Helvetica Neue"/>
                  <a:ea typeface="Helvetica Neue"/>
                  <a:cs typeface="Helvetica Neue"/>
                  <a:sym typeface="Helvetica Neue"/>
                </a:rPr>
                <a:t>age</a:t>
              </a:r>
              <a:r>
                <a:rPr lang="en" sz="1800">
                  <a:latin typeface="Helvetica Neue"/>
                  <a:ea typeface="Helvetica Neue"/>
                  <a:cs typeface="Helvetica Neue"/>
                  <a:sym typeface="Helvetica Neue"/>
                </a:rPr>
                <a:t>  and </a:t>
              </a:r>
              <a:r>
                <a:rPr b="1" lang="en" sz="1800">
                  <a:latin typeface="Helvetica Neue"/>
                  <a:ea typeface="Helvetica Neue"/>
                  <a:cs typeface="Helvetica Neue"/>
                  <a:sym typeface="Helvetica Neue"/>
                </a:rPr>
                <a:t>size</a:t>
              </a:r>
            </a:p>
          </p:txBody>
        </p:sp>
        <p:sp>
          <p:nvSpPr>
            <p:cNvPr id="570" name="Shape 570"/>
            <p:cNvSpPr txBox="1"/>
            <p:nvPr/>
          </p:nvSpPr>
          <p:spPr>
            <a:xfrm>
              <a:off x="1292075" y="3741600"/>
              <a:ext cx="1497299" cy="1022100"/>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success rate based on “sometimes” factors</a:t>
              </a:r>
            </a:p>
          </p:txBody>
        </p:sp>
        <p:cxnSp>
          <p:nvCxnSpPr>
            <p:cNvPr id="571" name="Shape 571"/>
            <p:cNvCxnSpPr/>
            <p:nvPr/>
          </p:nvCxnSpPr>
          <p:spPr>
            <a:xfrm flipH="1" rot="10800000">
              <a:off x="2860350" y="2878724"/>
              <a:ext cx="716100" cy="118500"/>
            </a:xfrm>
            <a:prstGeom prst="straightConnector1">
              <a:avLst/>
            </a:prstGeom>
            <a:noFill/>
            <a:ln cap="flat" cmpd="sng" w="19050">
              <a:solidFill>
                <a:schemeClr val="dk2"/>
              </a:solidFill>
              <a:prstDash val="solid"/>
              <a:round/>
              <a:headEnd len="lg" w="lg" type="none"/>
              <a:tailEnd len="lg" w="lg" type="triangle"/>
            </a:ln>
          </p:spPr>
        </p:cxnSp>
        <p:cxnSp>
          <p:nvCxnSpPr>
            <p:cNvPr id="572" name="Shape 572"/>
            <p:cNvCxnSpPr/>
            <p:nvPr/>
          </p:nvCxnSpPr>
          <p:spPr>
            <a:xfrm flipH="1" rot="10800000">
              <a:off x="2860350" y="2878699"/>
              <a:ext cx="716100" cy="1165500"/>
            </a:xfrm>
            <a:prstGeom prst="straightConnector1">
              <a:avLst/>
            </a:prstGeom>
            <a:noFill/>
            <a:ln cap="flat" cmpd="sng" w="19050">
              <a:solidFill>
                <a:schemeClr val="dk2"/>
              </a:solidFill>
              <a:prstDash val="solid"/>
              <a:round/>
              <a:headEnd len="lg" w="lg" type="none"/>
              <a:tailEnd len="lg" w="lg" type="triangle"/>
            </a:ln>
          </p:spPr>
        </p:cxnSp>
        <p:sp>
          <p:nvSpPr>
            <p:cNvPr id="573" name="Shape 573"/>
            <p:cNvSpPr/>
            <p:nvPr/>
          </p:nvSpPr>
          <p:spPr>
            <a:xfrm>
              <a:off x="5873100" y="2733025"/>
              <a:ext cx="494400" cy="301500"/>
            </a:xfrm>
            <a:prstGeom prst="rightArrow">
              <a:avLst>
                <a:gd fmla="val 50000" name="adj1"/>
                <a:gd fmla="val 50000" name="adj2"/>
              </a:avLst>
            </a:prstGeom>
            <a:solidFill>
              <a:schemeClr val="dk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74" name="Shape 574"/>
            <p:cNvCxnSpPr>
              <a:stCxn id="568" idx="3"/>
              <a:endCxn id="575" idx="1"/>
            </p:cNvCxnSpPr>
            <p:nvPr/>
          </p:nvCxnSpPr>
          <p:spPr>
            <a:xfrm>
              <a:off x="2860325" y="2018849"/>
              <a:ext cx="716100" cy="859800"/>
            </a:xfrm>
            <a:prstGeom prst="straightConnector1">
              <a:avLst/>
            </a:prstGeom>
            <a:noFill/>
            <a:ln cap="flat" cmpd="sng" w="19050">
              <a:solidFill>
                <a:schemeClr val="dk2"/>
              </a:solidFill>
              <a:prstDash val="solid"/>
              <a:round/>
              <a:headEnd len="lg" w="lg" type="none"/>
              <a:tailEnd len="lg" w="lg" type="triangle"/>
            </a:ln>
          </p:spPr>
        </p:cxnSp>
        <p:pic>
          <p:nvPicPr>
            <p:cNvPr id="576" name="Shape 576"/>
            <p:cNvPicPr preferRelativeResize="0"/>
            <p:nvPr/>
          </p:nvPicPr>
          <p:blipFill rotWithShape="1">
            <a:blip r:embed="rId3">
              <a:alphaModFix/>
            </a:blip>
            <a:srcRect b="0" l="-900" r="899" t="0"/>
            <a:stretch/>
          </p:blipFill>
          <p:spPr>
            <a:xfrm>
              <a:off x="3905199" y="2180140"/>
              <a:ext cx="1639200" cy="1634160"/>
            </a:xfrm>
            <a:prstGeom prst="rect">
              <a:avLst/>
            </a:prstGeom>
            <a:noFill/>
            <a:ln>
              <a:noFill/>
            </a:ln>
          </p:spPr>
        </p:pic>
        <p:sp>
          <p:nvSpPr>
            <p:cNvPr id="577" name="Shape 577"/>
            <p:cNvSpPr txBox="1"/>
            <p:nvPr/>
          </p:nvSpPr>
          <p:spPr>
            <a:xfrm>
              <a:off x="6696200" y="2538825"/>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match</a:t>
              </a:r>
            </a:p>
            <a:p>
              <a:pPr lvl="0" rtl="0">
                <a:spcBef>
                  <a:spcPts val="0"/>
                </a:spcBef>
                <a:buNone/>
              </a:pPr>
              <a:r>
                <a:rPr lang="en" sz="1800">
                  <a:latin typeface="Helvetica Neue"/>
                  <a:ea typeface="Helvetica Neue"/>
                  <a:cs typeface="Helvetica Neue"/>
                  <a:sym typeface="Helvetica Neue"/>
                </a:rPr>
                <a:t>score</a:t>
              </a:r>
            </a:p>
          </p:txBody>
        </p:sp>
      </p:grpSp>
      <p:sp>
        <p:nvSpPr>
          <p:cNvPr id="578" name="Shape 578"/>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are match scores computed?</a:t>
            </a:r>
          </a:p>
        </p:txBody>
      </p:sp>
      <p:sp>
        <p:nvSpPr>
          <p:cNvPr id="579" name="Shape 579"/>
          <p:cNvSpPr txBox="1"/>
          <p:nvPr/>
        </p:nvSpPr>
        <p:spPr>
          <a:xfrm>
            <a:off x="736550" y="3726125"/>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3</a:t>
            </a:r>
          </a:p>
        </p:txBody>
      </p:sp>
      <p:sp>
        <p:nvSpPr>
          <p:cNvPr id="580" name="Shape 580"/>
          <p:cNvSpPr/>
          <p:nvPr/>
        </p:nvSpPr>
        <p:spPr>
          <a:xfrm>
            <a:off x="715250" y="37904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81" name="Shape 581"/>
          <p:cNvSpPr txBox="1"/>
          <p:nvPr/>
        </p:nvSpPr>
        <p:spPr>
          <a:xfrm>
            <a:off x="736550" y="2449350"/>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2</a:t>
            </a:r>
          </a:p>
        </p:txBody>
      </p:sp>
      <p:sp>
        <p:nvSpPr>
          <p:cNvPr id="582" name="Shape 582"/>
          <p:cNvSpPr txBox="1"/>
          <p:nvPr/>
        </p:nvSpPr>
        <p:spPr>
          <a:xfrm>
            <a:off x="736550" y="1362850"/>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1</a:t>
            </a:r>
          </a:p>
        </p:txBody>
      </p:sp>
      <p:sp>
        <p:nvSpPr>
          <p:cNvPr id="583" name="Shape 583"/>
          <p:cNvSpPr/>
          <p:nvPr/>
        </p:nvSpPr>
        <p:spPr>
          <a:xfrm>
            <a:off x="715250" y="14321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x="0" y="0"/>
          <a:ext cx="0" cy="0"/>
          <a:chOff x="0" y="0"/>
          <a:chExt cx="0" cy="0"/>
        </a:xfrm>
      </p:grpSpPr>
      <p:sp>
        <p:nvSpPr>
          <p:cNvPr id="588" name="Shape 588"/>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angela’s story</a:t>
            </a:r>
          </a:p>
        </p:txBody>
      </p:sp>
      <p:pic>
        <p:nvPicPr>
          <p:cNvPr id="589" name="Shape 589"/>
          <p:cNvPicPr preferRelativeResize="0"/>
          <p:nvPr/>
        </p:nvPicPr>
        <p:blipFill>
          <a:blip r:embed="rId3">
            <a:alphaModFix/>
          </a:blip>
          <a:stretch>
            <a:fillRect/>
          </a:stretch>
        </p:blipFill>
        <p:spPr>
          <a:xfrm>
            <a:off x="228599" y="1429672"/>
            <a:ext cx="2474645" cy="2474624"/>
          </a:xfrm>
          <a:prstGeom prst="rect">
            <a:avLst/>
          </a:prstGeom>
          <a:noFill/>
          <a:ln>
            <a:noFill/>
          </a:ln>
        </p:spPr>
      </p:pic>
      <p:sp>
        <p:nvSpPr>
          <p:cNvPr id="590" name="Shape 590"/>
          <p:cNvSpPr txBox="1"/>
          <p:nvPr/>
        </p:nvSpPr>
        <p:spPr>
          <a:xfrm>
            <a:off x="3409475" y="1382550"/>
            <a:ext cx="2474699" cy="2474699"/>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angela quilted blouse by 41 hawthorn</a:t>
            </a:r>
          </a:p>
          <a:p>
            <a:pPr lvl="0" rtl="0">
              <a:spcBef>
                <a:spcPts val="0"/>
              </a:spcBef>
              <a:buNone/>
            </a:pPr>
            <a:r>
              <a:t/>
            </a:r>
            <a:endParaRPr sz="1800">
              <a:solidFill>
                <a:srgbClr val="666666"/>
              </a:solidFill>
              <a:latin typeface="Helvetica Neue"/>
              <a:ea typeface="Helvetica Neue"/>
              <a:cs typeface="Helvetica Neue"/>
              <a:sym typeface="Helvetica Neue"/>
            </a:endParaRPr>
          </a:p>
          <a:p>
            <a:pPr lvl="0" rtl="0">
              <a:spcBef>
                <a:spcPts val="0"/>
              </a:spcBef>
              <a:buNone/>
            </a:pPr>
            <a:r>
              <a:rPr lang="en" sz="1800">
                <a:solidFill>
                  <a:srgbClr val="666666"/>
                </a:solidFill>
                <a:latin typeface="Helvetica Neue"/>
                <a:ea typeface="Helvetica Neue"/>
                <a:cs typeface="Helvetica Neue"/>
                <a:sym typeface="Helvetica Neue"/>
              </a:rPr>
              <a:t>success rate of this item varies wildly with a client’s </a:t>
            </a:r>
            <a:r>
              <a:rPr b="1" i="1" lang="en" sz="1800">
                <a:solidFill>
                  <a:srgbClr val="666666"/>
                </a:solidFill>
                <a:latin typeface="Helvetica Neue"/>
                <a:ea typeface="Helvetica Neue"/>
                <a:cs typeface="Helvetica Neue"/>
                <a:sym typeface="Helvetica Neue"/>
              </a:rPr>
              <a:t>age and size</a:t>
            </a:r>
          </a:p>
          <a:p>
            <a:pPr lvl="0" rtl="0">
              <a:spcBef>
                <a:spcPts val="0"/>
              </a:spcBef>
              <a:buNone/>
            </a:pPr>
            <a:r>
              <a:t/>
            </a:r>
            <a:endParaRPr sz="1800">
              <a:solidFill>
                <a:srgbClr val="666666"/>
              </a:solidFill>
              <a:latin typeface="Helvetica Neue"/>
              <a:ea typeface="Helvetica Neue"/>
              <a:cs typeface="Helvetica Neue"/>
              <a:sym typeface="Helvetica Neue"/>
            </a:endParaRPr>
          </a:p>
          <a:p>
            <a:pPr lvl="0" rtl="0">
              <a:spcBef>
                <a:spcPts val="0"/>
              </a:spcBef>
              <a:buNone/>
            </a:pPr>
            <a:r>
              <a:t/>
            </a:r>
            <a:endParaRPr sz="1800">
              <a:solidFill>
                <a:srgbClr val="666666"/>
              </a:solidFill>
              <a:latin typeface="Helvetica Neue"/>
              <a:ea typeface="Helvetica Neue"/>
              <a:cs typeface="Helvetica Neue"/>
              <a:sym typeface="Helvetica Neue"/>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pic>
        <p:nvPicPr>
          <p:cNvPr id="222" name="Shape 222"/>
          <p:cNvPicPr preferRelativeResize="0"/>
          <p:nvPr/>
        </p:nvPicPr>
        <p:blipFill rotWithShape="1">
          <a:blip r:embed="rId3">
            <a:alphaModFix/>
          </a:blip>
          <a:srcRect b="0" l="0" r="0" t="0"/>
          <a:stretch/>
        </p:blipFill>
        <p:spPr>
          <a:xfrm>
            <a:off x="992994" y="3644267"/>
            <a:ext cx="558899" cy="540000"/>
          </a:xfrm>
          <a:prstGeom prst="rect">
            <a:avLst/>
          </a:prstGeom>
          <a:noFill/>
          <a:ln cap="flat" cmpd="sng" w="9525">
            <a:solidFill>
              <a:srgbClr val="453635"/>
            </a:solidFill>
            <a:prstDash val="solid"/>
            <a:round/>
            <a:headEnd len="med" w="med" type="none"/>
            <a:tailEnd len="med" w="med" type="none"/>
          </a:ln>
        </p:spPr>
      </p:pic>
      <p:pic>
        <p:nvPicPr>
          <p:cNvPr id="223" name="Shape 223"/>
          <p:cNvPicPr preferRelativeResize="0"/>
          <p:nvPr/>
        </p:nvPicPr>
        <p:blipFill rotWithShape="1">
          <a:blip r:embed="rId4">
            <a:alphaModFix/>
          </a:blip>
          <a:srcRect b="0" l="7662" r="5070" t="0"/>
          <a:stretch/>
        </p:blipFill>
        <p:spPr>
          <a:xfrm>
            <a:off x="5220110" y="3644267"/>
            <a:ext cx="550500" cy="540000"/>
          </a:xfrm>
          <a:prstGeom prst="rect">
            <a:avLst/>
          </a:prstGeom>
          <a:noFill/>
          <a:ln cap="flat" cmpd="sng" w="9525">
            <a:solidFill>
              <a:srgbClr val="453635"/>
            </a:solidFill>
            <a:prstDash val="solid"/>
            <a:round/>
            <a:headEnd len="med" w="med" type="none"/>
            <a:tailEnd len="med" w="med" type="none"/>
          </a:ln>
        </p:spPr>
      </p:pic>
      <p:pic>
        <p:nvPicPr>
          <p:cNvPr id="224" name="Shape 224"/>
          <p:cNvPicPr preferRelativeResize="0"/>
          <p:nvPr/>
        </p:nvPicPr>
        <p:blipFill rotWithShape="1">
          <a:blip r:embed="rId5">
            <a:alphaModFix/>
          </a:blip>
          <a:srcRect b="0" l="0" r="0" t="0"/>
          <a:stretch/>
        </p:blipFill>
        <p:spPr>
          <a:xfrm>
            <a:off x="295990" y="3644267"/>
            <a:ext cx="590999" cy="540000"/>
          </a:xfrm>
          <a:prstGeom prst="rect">
            <a:avLst/>
          </a:prstGeom>
          <a:noFill/>
          <a:ln cap="flat" cmpd="sng" w="9525">
            <a:solidFill>
              <a:srgbClr val="453635"/>
            </a:solidFill>
            <a:prstDash val="solid"/>
            <a:round/>
            <a:headEnd len="med" w="med" type="none"/>
            <a:tailEnd len="med" w="med" type="none"/>
          </a:ln>
        </p:spPr>
      </p:pic>
      <p:pic>
        <p:nvPicPr>
          <p:cNvPr id="225" name="Shape 225"/>
          <p:cNvPicPr preferRelativeResize="0"/>
          <p:nvPr/>
        </p:nvPicPr>
        <p:blipFill rotWithShape="1">
          <a:blip r:embed="rId6">
            <a:alphaModFix/>
          </a:blip>
          <a:srcRect b="22813" l="13952" r="15689" t="29035"/>
          <a:stretch/>
        </p:blipFill>
        <p:spPr>
          <a:xfrm>
            <a:off x="1664173" y="3644267"/>
            <a:ext cx="590399" cy="540000"/>
          </a:xfrm>
          <a:prstGeom prst="rect">
            <a:avLst/>
          </a:prstGeom>
          <a:noFill/>
          <a:ln cap="flat" cmpd="sng" w="9525">
            <a:solidFill>
              <a:srgbClr val="453635"/>
            </a:solidFill>
            <a:prstDash val="solid"/>
            <a:round/>
            <a:headEnd len="med" w="med" type="none"/>
            <a:tailEnd len="med" w="med" type="none"/>
          </a:ln>
        </p:spPr>
      </p:pic>
      <p:pic>
        <p:nvPicPr>
          <p:cNvPr id="226" name="Shape 226"/>
          <p:cNvPicPr preferRelativeResize="0"/>
          <p:nvPr/>
        </p:nvPicPr>
        <p:blipFill rotWithShape="1">
          <a:blip r:embed="rId7">
            <a:alphaModFix/>
          </a:blip>
          <a:srcRect b="0" l="0" r="0" t="0"/>
          <a:stretch/>
        </p:blipFill>
        <p:spPr>
          <a:xfrm>
            <a:off x="5883620" y="3644267"/>
            <a:ext cx="538800" cy="540000"/>
          </a:xfrm>
          <a:prstGeom prst="rect">
            <a:avLst/>
          </a:prstGeom>
          <a:noFill/>
          <a:ln cap="flat" cmpd="sng" w="9525">
            <a:solidFill>
              <a:srgbClr val="453635"/>
            </a:solidFill>
            <a:prstDash val="solid"/>
            <a:round/>
            <a:headEnd len="med" w="med" type="none"/>
            <a:tailEnd len="med" w="med" type="none"/>
          </a:ln>
        </p:spPr>
      </p:pic>
      <p:pic>
        <p:nvPicPr>
          <p:cNvPr id="227" name="Shape 227"/>
          <p:cNvPicPr preferRelativeResize="0"/>
          <p:nvPr/>
        </p:nvPicPr>
        <p:blipFill rotWithShape="1">
          <a:blip r:embed="rId8">
            <a:alphaModFix/>
          </a:blip>
          <a:srcRect b="0" l="0" r="0" t="0"/>
          <a:stretch/>
        </p:blipFill>
        <p:spPr>
          <a:xfrm>
            <a:off x="2380903" y="3644267"/>
            <a:ext cx="510300" cy="540000"/>
          </a:xfrm>
          <a:prstGeom prst="rect">
            <a:avLst/>
          </a:prstGeom>
          <a:noFill/>
          <a:ln cap="flat" cmpd="sng" w="9525">
            <a:solidFill>
              <a:srgbClr val="453635"/>
            </a:solidFill>
            <a:prstDash val="solid"/>
            <a:round/>
            <a:headEnd len="med" w="med" type="none"/>
            <a:tailEnd len="med" w="med" type="none"/>
          </a:ln>
        </p:spPr>
      </p:pic>
      <p:pic>
        <p:nvPicPr>
          <p:cNvPr id="228" name="Shape 228"/>
          <p:cNvPicPr preferRelativeResize="0"/>
          <p:nvPr/>
        </p:nvPicPr>
        <p:blipFill rotWithShape="1">
          <a:blip r:embed="rId9">
            <a:alphaModFix/>
          </a:blip>
          <a:srcRect b="0" l="0" r="18207" t="0"/>
          <a:stretch/>
        </p:blipFill>
        <p:spPr>
          <a:xfrm>
            <a:off x="2874946" y="1051700"/>
            <a:ext cx="538800" cy="540000"/>
          </a:xfrm>
          <a:prstGeom prst="rect">
            <a:avLst/>
          </a:prstGeom>
          <a:noFill/>
          <a:ln cap="flat" cmpd="sng" w="9525">
            <a:solidFill>
              <a:srgbClr val="453635"/>
            </a:solidFill>
            <a:prstDash val="solid"/>
            <a:round/>
            <a:headEnd len="med" w="med" type="none"/>
            <a:tailEnd len="med" w="med" type="none"/>
          </a:ln>
        </p:spPr>
      </p:pic>
      <p:pic>
        <p:nvPicPr>
          <p:cNvPr id="229" name="Shape 229"/>
          <p:cNvPicPr preferRelativeResize="0"/>
          <p:nvPr/>
        </p:nvPicPr>
        <p:blipFill rotWithShape="1">
          <a:blip r:embed="rId10">
            <a:alphaModFix/>
          </a:blip>
          <a:srcRect b="0" l="0" r="0" t="0"/>
          <a:stretch/>
        </p:blipFill>
        <p:spPr>
          <a:xfrm>
            <a:off x="7103495" y="1051700"/>
            <a:ext cx="538800" cy="540000"/>
          </a:xfrm>
          <a:prstGeom prst="rect">
            <a:avLst/>
          </a:prstGeom>
          <a:noFill/>
          <a:ln cap="flat" cmpd="sng" w="19050">
            <a:solidFill>
              <a:srgbClr val="453635"/>
            </a:solidFill>
            <a:prstDash val="solid"/>
            <a:round/>
            <a:headEnd len="med" w="med" type="none"/>
            <a:tailEnd len="med" w="med" type="none"/>
          </a:ln>
        </p:spPr>
      </p:pic>
      <p:pic>
        <p:nvPicPr>
          <p:cNvPr id="230" name="Shape 230"/>
          <p:cNvPicPr preferRelativeResize="0"/>
          <p:nvPr/>
        </p:nvPicPr>
        <p:blipFill rotWithShape="1">
          <a:blip r:embed="rId11">
            <a:alphaModFix/>
          </a:blip>
          <a:srcRect b="0" l="0" r="0" t="0"/>
          <a:stretch/>
        </p:blipFill>
        <p:spPr>
          <a:xfrm>
            <a:off x="6382523" y="1780583"/>
            <a:ext cx="601199" cy="540000"/>
          </a:xfrm>
          <a:prstGeom prst="rect">
            <a:avLst/>
          </a:prstGeom>
          <a:noFill/>
          <a:ln cap="flat" cmpd="sng" w="9525">
            <a:solidFill>
              <a:srgbClr val="453635"/>
            </a:solidFill>
            <a:prstDash val="solid"/>
            <a:round/>
            <a:headEnd len="med" w="med" type="none"/>
            <a:tailEnd len="med" w="med" type="none"/>
          </a:ln>
        </p:spPr>
      </p:pic>
      <p:pic>
        <p:nvPicPr>
          <p:cNvPr id="231" name="Shape 231"/>
          <p:cNvPicPr preferRelativeResize="0"/>
          <p:nvPr/>
        </p:nvPicPr>
        <p:blipFill rotWithShape="1">
          <a:blip r:embed="rId12">
            <a:alphaModFix/>
          </a:blip>
          <a:srcRect b="0" l="0" r="12487" t="0"/>
          <a:stretch/>
        </p:blipFill>
        <p:spPr>
          <a:xfrm>
            <a:off x="3532340" y="1051700"/>
            <a:ext cx="538800" cy="540000"/>
          </a:xfrm>
          <a:prstGeom prst="rect">
            <a:avLst/>
          </a:prstGeom>
          <a:noFill/>
          <a:ln cap="flat" cmpd="sng" w="9525">
            <a:solidFill>
              <a:srgbClr val="453635"/>
            </a:solidFill>
            <a:prstDash val="solid"/>
            <a:round/>
            <a:headEnd len="med" w="med" type="none"/>
            <a:tailEnd len="med" w="med" type="none"/>
          </a:ln>
        </p:spPr>
      </p:pic>
      <p:pic>
        <p:nvPicPr>
          <p:cNvPr id="232" name="Shape 232"/>
          <p:cNvPicPr preferRelativeResize="0"/>
          <p:nvPr/>
        </p:nvPicPr>
        <p:blipFill rotWithShape="1">
          <a:blip r:embed="rId13">
            <a:alphaModFix/>
          </a:blip>
          <a:srcRect b="14405" l="9737" r="4093" t="15256"/>
          <a:stretch/>
        </p:blipFill>
        <p:spPr>
          <a:xfrm>
            <a:off x="1517145" y="1051700"/>
            <a:ext cx="538800" cy="540000"/>
          </a:xfrm>
          <a:prstGeom prst="rect">
            <a:avLst/>
          </a:prstGeom>
          <a:noFill/>
          <a:ln cap="flat" cmpd="sng" w="9525">
            <a:solidFill>
              <a:schemeClr val="dk1"/>
            </a:solidFill>
            <a:prstDash val="solid"/>
            <a:round/>
            <a:headEnd len="med" w="med" type="none"/>
            <a:tailEnd len="med" w="med" type="none"/>
          </a:ln>
        </p:spPr>
      </p:pic>
      <p:pic>
        <p:nvPicPr>
          <p:cNvPr id="233" name="Shape 233"/>
          <p:cNvPicPr preferRelativeResize="0"/>
          <p:nvPr/>
        </p:nvPicPr>
        <p:blipFill rotWithShape="1">
          <a:blip r:embed="rId14">
            <a:alphaModFix/>
          </a:blip>
          <a:srcRect b="14133" l="5069" r="0" t="0"/>
          <a:stretch/>
        </p:blipFill>
        <p:spPr>
          <a:xfrm>
            <a:off x="2847781" y="1780583"/>
            <a:ext cx="593099" cy="540000"/>
          </a:xfrm>
          <a:prstGeom prst="rect">
            <a:avLst/>
          </a:prstGeom>
          <a:noFill/>
          <a:ln cap="flat" cmpd="sng" w="9525">
            <a:solidFill>
              <a:srgbClr val="453635"/>
            </a:solidFill>
            <a:prstDash val="solid"/>
            <a:round/>
            <a:headEnd len="med" w="med" type="none"/>
            <a:tailEnd len="med" w="med" type="none"/>
          </a:ln>
        </p:spPr>
      </p:pic>
      <p:pic>
        <p:nvPicPr>
          <p:cNvPr id="234" name="Shape 234"/>
          <p:cNvPicPr preferRelativeResize="0"/>
          <p:nvPr/>
        </p:nvPicPr>
        <p:blipFill rotWithShape="1">
          <a:blip r:embed="rId15">
            <a:alphaModFix/>
          </a:blip>
          <a:srcRect b="0" l="0" r="0" t="0"/>
          <a:stretch/>
        </p:blipFill>
        <p:spPr>
          <a:xfrm>
            <a:off x="3511728" y="1780583"/>
            <a:ext cx="598799" cy="540000"/>
          </a:xfrm>
          <a:prstGeom prst="rect">
            <a:avLst/>
          </a:prstGeom>
          <a:noFill/>
          <a:ln cap="flat" cmpd="sng" w="9525">
            <a:solidFill>
              <a:srgbClr val="453635"/>
            </a:solidFill>
            <a:prstDash val="solid"/>
            <a:round/>
            <a:headEnd len="med" w="med" type="none"/>
            <a:tailEnd len="med" w="med" type="none"/>
          </a:ln>
        </p:spPr>
      </p:pic>
      <p:pic>
        <p:nvPicPr>
          <p:cNvPr id="235" name="Shape 235"/>
          <p:cNvPicPr preferRelativeResize="0"/>
          <p:nvPr/>
        </p:nvPicPr>
        <p:blipFill rotWithShape="1">
          <a:blip r:embed="rId16">
            <a:alphaModFix/>
          </a:blip>
          <a:srcRect b="12249" l="0" r="11527" t="0"/>
          <a:stretch/>
        </p:blipFill>
        <p:spPr>
          <a:xfrm>
            <a:off x="7099699" y="1780575"/>
            <a:ext cx="560400" cy="542999"/>
          </a:xfrm>
          <a:prstGeom prst="rect">
            <a:avLst/>
          </a:prstGeom>
          <a:noFill/>
          <a:ln cap="flat" cmpd="sng" w="9525">
            <a:solidFill>
              <a:srgbClr val="453635"/>
            </a:solidFill>
            <a:prstDash val="solid"/>
            <a:round/>
            <a:headEnd len="med" w="med" type="none"/>
            <a:tailEnd len="med" w="med" type="none"/>
          </a:ln>
        </p:spPr>
      </p:pic>
      <p:pic>
        <p:nvPicPr>
          <p:cNvPr id="236" name="Shape 236"/>
          <p:cNvPicPr preferRelativeResize="0"/>
          <p:nvPr/>
        </p:nvPicPr>
        <p:blipFill rotWithShape="1">
          <a:blip r:embed="rId17">
            <a:alphaModFix/>
          </a:blip>
          <a:srcRect b="6629" l="0" r="0" t="0"/>
          <a:stretch/>
        </p:blipFill>
        <p:spPr>
          <a:xfrm>
            <a:off x="4195034" y="1051700"/>
            <a:ext cx="538800" cy="540000"/>
          </a:xfrm>
          <a:prstGeom prst="rect">
            <a:avLst/>
          </a:prstGeom>
          <a:noFill/>
          <a:ln cap="flat" cmpd="sng" w="9525">
            <a:solidFill>
              <a:srgbClr val="453635"/>
            </a:solidFill>
            <a:prstDash val="solid"/>
            <a:round/>
            <a:headEnd len="med" w="med" type="none"/>
            <a:tailEnd len="med" w="med" type="none"/>
          </a:ln>
        </p:spPr>
      </p:pic>
      <p:pic>
        <p:nvPicPr>
          <p:cNvPr id="237" name="Shape 237"/>
          <p:cNvPicPr preferRelativeResize="0"/>
          <p:nvPr/>
        </p:nvPicPr>
        <p:blipFill rotWithShape="1">
          <a:blip r:embed="rId18">
            <a:alphaModFix/>
          </a:blip>
          <a:srcRect b="8878" l="0" r="14442" t="10986"/>
          <a:stretch/>
        </p:blipFill>
        <p:spPr>
          <a:xfrm>
            <a:off x="232093" y="1051700"/>
            <a:ext cx="538800" cy="540000"/>
          </a:xfrm>
          <a:prstGeom prst="rect">
            <a:avLst/>
          </a:prstGeom>
          <a:noFill/>
          <a:ln cap="flat" cmpd="sng" w="9525">
            <a:solidFill>
              <a:schemeClr val="dk1"/>
            </a:solidFill>
            <a:prstDash val="solid"/>
            <a:round/>
            <a:headEnd len="med" w="med" type="none"/>
            <a:tailEnd len="med" w="med" type="none"/>
          </a:ln>
        </p:spPr>
      </p:pic>
      <p:pic>
        <p:nvPicPr>
          <p:cNvPr id="238" name="Shape 238"/>
          <p:cNvPicPr preferRelativeResize="0"/>
          <p:nvPr/>
        </p:nvPicPr>
        <p:blipFill rotWithShape="1">
          <a:blip r:embed="rId19">
            <a:alphaModFix/>
          </a:blip>
          <a:srcRect b="14987" l="0" r="5204" t="0"/>
          <a:stretch/>
        </p:blipFill>
        <p:spPr>
          <a:xfrm>
            <a:off x="7771307" y="1051700"/>
            <a:ext cx="538800" cy="540000"/>
          </a:xfrm>
          <a:prstGeom prst="rect">
            <a:avLst/>
          </a:prstGeom>
          <a:noFill/>
          <a:ln cap="flat" cmpd="sng" w="9525">
            <a:solidFill>
              <a:srgbClr val="453635"/>
            </a:solidFill>
            <a:prstDash val="solid"/>
            <a:round/>
            <a:headEnd len="med" w="med" type="none"/>
            <a:tailEnd len="med" w="med" type="none"/>
          </a:ln>
        </p:spPr>
      </p:pic>
      <p:pic>
        <p:nvPicPr>
          <p:cNvPr id="239" name="Shape 239"/>
          <p:cNvPicPr preferRelativeResize="0"/>
          <p:nvPr/>
        </p:nvPicPr>
        <p:blipFill rotWithShape="1">
          <a:blip r:embed="rId20">
            <a:alphaModFix/>
          </a:blip>
          <a:srcRect b="32669" l="26774" r="3718" t="0"/>
          <a:stretch/>
        </p:blipFill>
        <p:spPr>
          <a:xfrm>
            <a:off x="7771307" y="1780583"/>
            <a:ext cx="556199" cy="540000"/>
          </a:xfrm>
          <a:prstGeom prst="rect">
            <a:avLst/>
          </a:prstGeom>
          <a:noFill/>
          <a:ln cap="flat" cmpd="sng" w="9525">
            <a:solidFill>
              <a:srgbClr val="453635"/>
            </a:solidFill>
            <a:prstDash val="solid"/>
            <a:round/>
            <a:headEnd len="med" w="med" type="none"/>
            <a:tailEnd len="med" w="med" type="none"/>
          </a:ln>
        </p:spPr>
      </p:pic>
      <p:pic>
        <p:nvPicPr>
          <p:cNvPr id="240" name="Shape 240"/>
          <p:cNvPicPr preferRelativeResize="0"/>
          <p:nvPr/>
        </p:nvPicPr>
        <p:blipFill rotWithShape="1">
          <a:blip r:embed="rId21">
            <a:alphaModFix/>
          </a:blip>
          <a:srcRect b="5132" l="0" r="0" t="0"/>
          <a:stretch/>
        </p:blipFill>
        <p:spPr>
          <a:xfrm>
            <a:off x="869248" y="1780583"/>
            <a:ext cx="538800" cy="540000"/>
          </a:xfrm>
          <a:prstGeom prst="rect">
            <a:avLst/>
          </a:prstGeom>
          <a:noFill/>
          <a:ln cap="flat" cmpd="sng" w="9525">
            <a:solidFill>
              <a:schemeClr val="dk1"/>
            </a:solidFill>
            <a:prstDash val="solid"/>
            <a:round/>
            <a:headEnd len="med" w="med" type="none"/>
            <a:tailEnd len="med" w="med" type="none"/>
          </a:ln>
        </p:spPr>
      </p:pic>
      <p:pic>
        <p:nvPicPr>
          <p:cNvPr id="241" name="Shape 241"/>
          <p:cNvPicPr preferRelativeResize="0"/>
          <p:nvPr/>
        </p:nvPicPr>
        <p:blipFill rotWithShape="1">
          <a:blip r:embed="rId22">
            <a:alphaModFix/>
          </a:blip>
          <a:srcRect b="8408" l="0" r="0" t="0"/>
          <a:stretch/>
        </p:blipFill>
        <p:spPr>
          <a:xfrm>
            <a:off x="866861" y="1051700"/>
            <a:ext cx="538800" cy="540000"/>
          </a:xfrm>
          <a:prstGeom prst="rect">
            <a:avLst/>
          </a:prstGeom>
          <a:noFill/>
          <a:ln cap="flat" cmpd="sng" w="9525">
            <a:solidFill>
              <a:schemeClr val="dk1"/>
            </a:solidFill>
            <a:prstDash val="solid"/>
            <a:round/>
            <a:headEnd len="med" w="med" type="none"/>
            <a:tailEnd len="med" w="med" type="none"/>
          </a:ln>
        </p:spPr>
      </p:pic>
      <p:pic>
        <p:nvPicPr>
          <p:cNvPr id="242" name="Shape 242"/>
          <p:cNvPicPr preferRelativeResize="0"/>
          <p:nvPr/>
        </p:nvPicPr>
        <p:blipFill rotWithShape="1">
          <a:blip r:embed="rId23">
            <a:alphaModFix/>
          </a:blip>
          <a:srcRect b="7578" l="0" r="0" t="0"/>
          <a:stretch/>
        </p:blipFill>
        <p:spPr>
          <a:xfrm>
            <a:off x="210000" y="1780583"/>
            <a:ext cx="582899" cy="540000"/>
          </a:xfrm>
          <a:prstGeom prst="rect">
            <a:avLst/>
          </a:prstGeom>
          <a:noFill/>
          <a:ln cap="flat" cmpd="sng" w="9525">
            <a:solidFill>
              <a:schemeClr val="dk1"/>
            </a:solidFill>
            <a:prstDash val="solid"/>
            <a:round/>
            <a:headEnd len="med" w="med" type="none"/>
            <a:tailEnd len="med" w="med" type="none"/>
          </a:ln>
        </p:spPr>
      </p:pic>
      <p:pic>
        <p:nvPicPr>
          <p:cNvPr id="243" name="Shape 243"/>
          <p:cNvPicPr preferRelativeResize="0"/>
          <p:nvPr/>
        </p:nvPicPr>
        <p:blipFill rotWithShape="1">
          <a:blip r:embed="rId24">
            <a:alphaModFix/>
          </a:blip>
          <a:srcRect b="29616" l="20172" r="22289" t="15750"/>
          <a:stretch/>
        </p:blipFill>
        <p:spPr>
          <a:xfrm>
            <a:off x="4174425" y="1780575"/>
            <a:ext cx="567299" cy="540000"/>
          </a:xfrm>
          <a:prstGeom prst="rect">
            <a:avLst/>
          </a:prstGeom>
          <a:noFill/>
          <a:ln cap="flat" cmpd="sng" w="9525">
            <a:solidFill>
              <a:srgbClr val="453635"/>
            </a:solidFill>
            <a:prstDash val="solid"/>
            <a:round/>
            <a:headEnd len="med" w="med" type="none"/>
            <a:tailEnd len="med" w="med" type="none"/>
          </a:ln>
        </p:spPr>
      </p:pic>
      <p:pic>
        <p:nvPicPr>
          <p:cNvPr id="244" name="Shape 244"/>
          <p:cNvPicPr preferRelativeResize="0"/>
          <p:nvPr/>
        </p:nvPicPr>
        <p:blipFill rotWithShape="1">
          <a:blip r:embed="rId25">
            <a:alphaModFix/>
          </a:blip>
          <a:srcRect b="5033" l="0" r="0" t="0"/>
          <a:stretch/>
        </p:blipFill>
        <p:spPr>
          <a:xfrm>
            <a:off x="1502870" y="1780583"/>
            <a:ext cx="567299" cy="540000"/>
          </a:xfrm>
          <a:prstGeom prst="rect">
            <a:avLst/>
          </a:prstGeom>
          <a:noFill/>
          <a:ln cap="flat" cmpd="sng" w="9525">
            <a:solidFill>
              <a:schemeClr val="dk1"/>
            </a:solidFill>
            <a:prstDash val="solid"/>
            <a:round/>
            <a:headEnd len="med" w="med" type="none"/>
            <a:tailEnd len="med" w="med" type="none"/>
          </a:ln>
        </p:spPr>
      </p:pic>
      <p:pic>
        <p:nvPicPr>
          <p:cNvPr id="245" name="Shape 245"/>
          <p:cNvPicPr preferRelativeResize="0"/>
          <p:nvPr/>
        </p:nvPicPr>
        <p:blipFill rotWithShape="1">
          <a:blip r:embed="rId26">
            <a:alphaModFix/>
          </a:blip>
          <a:srcRect b="0" l="0" r="0" t="0"/>
          <a:stretch/>
        </p:blipFill>
        <p:spPr>
          <a:xfrm>
            <a:off x="2997096" y="3644267"/>
            <a:ext cx="538800" cy="540000"/>
          </a:xfrm>
          <a:prstGeom prst="rect">
            <a:avLst/>
          </a:prstGeom>
          <a:noFill/>
          <a:ln cap="flat" cmpd="sng" w="9525">
            <a:solidFill>
              <a:srgbClr val="453635"/>
            </a:solidFill>
            <a:prstDash val="solid"/>
            <a:round/>
            <a:headEnd len="med" w="med" type="none"/>
            <a:tailEnd len="med" w="med" type="none"/>
          </a:ln>
        </p:spPr>
      </p:pic>
      <p:pic>
        <p:nvPicPr>
          <p:cNvPr id="246" name="Shape 246"/>
          <p:cNvPicPr preferRelativeResize="0"/>
          <p:nvPr/>
        </p:nvPicPr>
        <p:blipFill rotWithShape="1">
          <a:blip r:embed="rId27">
            <a:alphaModFix/>
          </a:blip>
          <a:srcRect b="0" l="0" r="0" t="0"/>
          <a:stretch/>
        </p:blipFill>
        <p:spPr>
          <a:xfrm>
            <a:off x="3640306" y="3644267"/>
            <a:ext cx="538800" cy="540000"/>
          </a:xfrm>
          <a:prstGeom prst="rect">
            <a:avLst/>
          </a:prstGeom>
          <a:noFill/>
          <a:ln cap="flat" cmpd="sng" w="9525">
            <a:solidFill>
              <a:srgbClr val="453635"/>
            </a:solidFill>
            <a:prstDash val="solid"/>
            <a:round/>
            <a:headEnd len="med" w="med" type="none"/>
            <a:tailEnd len="med" w="med" type="none"/>
          </a:ln>
        </p:spPr>
      </p:pic>
      <p:sp>
        <p:nvSpPr>
          <p:cNvPr id="247" name="Shape 247"/>
          <p:cNvSpPr txBox="1"/>
          <p:nvPr/>
        </p:nvSpPr>
        <p:spPr>
          <a:xfrm>
            <a:off x="198073" y="3382675"/>
            <a:ext cx="4257300" cy="261600"/>
          </a:xfrm>
          <a:prstGeom prst="rect">
            <a:avLst/>
          </a:prstGeom>
          <a:noFill/>
          <a:ln>
            <a:noFill/>
          </a:ln>
        </p:spPr>
        <p:txBody>
          <a:bodyPr anchorCtr="0" anchor="t" bIns="45700" lIns="0" rIns="91425" tIns="45700">
            <a:noAutofit/>
          </a:bodyPr>
          <a:lstStyle/>
          <a:p>
            <a:pPr indent="0" lvl="0" marL="0" marR="0" rtl="0" algn="l">
              <a:spcBef>
                <a:spcPts val="0"/>
              </a:spcBef>
              <a:buSzPct val="25000"/>
              <a:buNone/>
            </a:pPr>
            <a:r>
              <a:rPr b="0" i="0" lang="en" sz="1050" u="none" cap="none" strike="noStrike">
                <a:solidFill>
                  <a:srgbClr val="7F7F7F"/>
                </a:solidFill>
                <a:latin typeface="Calibri"/>
                <a:ea typeface="Calibri"/>
                <a:cs typeface="Calibri"/>
                <a:sym typeface="Calibri"/>
              </a:rPr>
              <a:t>Data Platform</a:t>
            </a:r>
          </a:p>
        </p:txBody>
      </p:sp>
      <p:cxnSp>
        <p:nvCxnSpPr>
          <p:cNvPr id="248" name="Shape 248"/>
          <p:cNvCxnSpPr/>
          <p:nvPr/>
        </p:nvCxnSpPr>
        <p:spPr>
          <a:xfrm>
            <a:off x="255435" y="3411390"/>
            <a:ext cx="4010399" cy="0"/>
          </a:xfrm>
          <a:prstGeom prst="straightConnector1">
            <a:avLst/>
          </a:prstGeom>
          <a:noFill/>
          <a:ln cap="flat" cmpd="sng" w="9525">
            <a:solidFill>
              <a:srgbClr val="999999"/>
            </a:solidFill>
            <a:prstDash val="solid"/>
            <a:round/>
            <a:headEnd len="med" w="med" type="none"/>
            <a:tailEnd len="med" w="med" type="none"/>
          </a:ln>
        </p:spPr>
      </p:cxnSp>
      <p:sp>
        <p:nvSpPr>
          <p:cNvPr id="249" name="Shape 249"/>
          <p:cNvSpPr txBox="1"/>
          <p:nvPr/>
        </p:nvSpPr>
        <p:spPr>
          <a:xfrm>
            <a:off x="5185850" y="3382675"/>
            <a:ext cx="1938900" cy="261600"/>
          </a:xfrm>
          <a:prstGeom prst="rect">
            <a:avLst/>
          </a:prstGeom>
          <a:noFill/>
          <a:ln>
            <a:noFill/>
          </a:ln>
        </p:spPr>
        <p:txBody>
          <a:bodyPr anchorCtr="0" anchor="t" bIns="45700" lIns="0" rIns="91425" tIns="45700">
            <a:noAutofit/>
          </a:bodyPr>
          <a:lstStyle/>
          <a:p>
            <a:pPr indent="0" lvl="0" marL="0" marR="0" rtl="0" algn="l">
              <a:spcBef>
                <a:spcPts val="0"/>
              </a:spcBef>
              <a:buSzPct val="25000"/>
              <a:buNone/>
            </a:pPr>
            <a:r>
              <a:rPr b="0" i="0" lang="en" sz="1050" u="none" cap="none" strike="noStrike">
                <a:solidFill>
                  <a:srgbClr val="7F7F7F"/>
                </a:solidFill>
                <a:latin typeface="Calibri"/>
                <a:ea typeface="Calibri"/>
                <a:cs typeface="Calibri"/>
                <a:sym typeface="Calibri"/>
              </a:rPr>
              <a:t>Data Labs</a:t>
            </a:r>
          </a:p>
        </p:txBody>
      </p:sp>
      <p:cxnSp>
        <p:nvCxnSpPr>
          <p:cNvPr id="250" name="Shape 250"/>
          <p:cNvCxnSpPr/>
          <p:nvPr/>
        </p:nvCxnSpPr>
        <p:spPr>
          <a:xfrm>
            <a:off x="5207665" y="3411390"/>
            <a:ext cx="3460199" cy="0"/>
          </a:xfrm>
          <a:prstGeom prst="straightConnector1">
            <a:avLst/>
          </a:prstGeom>
          <a:noFill/>
          <a:ln cap="flat" cmpd="sng" w="9525">
            <a:solidFill>
              <a:srgbClr val="999999"/>
            </a:solidFill>
            <a:prstDash val="solid"/>
            <a:round/>
            <a:headEnd len="med" w="med" type="none"/>
            <a:tailEnd len="med" w="med" type="none"/>
          </a:ln>
        </p:spPr>
      </p:cxnSp>
      <p:pic>
        <p:nvPicPr>
          <p:cNvPr id="251" name="Shape 251"/>
          <p:cNvPicPr preferRelativeResize="0"/>
          <p:nvPr/>
        </p:nvPicPr>
        <p:blipFill rotWithShape="1">
          <a:blip r:embed="rId28">
            <a:alphaModFix/>
          </a:blip>
          <a:srcRect b="12556" l="0" r="5838" t="0"/>
          <a:stretch/>
        </p:blipFill>
        <p:spPr>
          <a:xfrm>
            <a:off x="4835925" y="1051700"/>
            <a:ext cx="578400" cy="540000"/>
          </a:xfrm>
          <a:prstGeom prst="rect">
            <a:avLst/>
          </a:prstGeom>
          <a:noFill/>
          <a:ln cap="flat" cmpd="sng" w="9525">
            <a:solidFill>
              <a:srgbClr val="453635"/>
            </a:solidFill>
            <a:prstDash val="solid"/>
            <a:round/>
            <a:headEnd len="med" w="med" type="none"/>
            <a:tailEnd len="med" w="med" type="none"/>
          </a:ln>
        </p:spPr>
      </p:pic>
      <p:pic>
        <p:nvPicPr>
          <p:cNvPr id="252" name="Shape 252"/>
          <p:cNvPicPr preferRelativeResize="0"/>
          <p:nvPr/>
        </p:nvPicPr>
        <p:blipFill rotWithShape="1">
          <a:blip r:embed="rId29">
            <a:alphaModFix/>
          </a:blip>
          <a:srcRect b="0" l="4012" r="0" t="4315"/>
          <a:stretch/>
        </p:blipFill>
        <p:spPr>
          <a:xfrm>
            <a:off x="6413620" y="1051700"/>
            <a:ext cx="538800" cy="540000"/>
          </a:xfrm>
          <a:prstGeom prst="rect">
            <a:avLst/>
          </a:prstGeom>
          <a:noFill/>
          <a:ln cap="flat" cmpd="sng" w="9525">
            <a:solidFill>
              <a:srgbClr val="453635"/>
            </a:solidFill>
            <a:prstDash val="solid"/>
            <a:round/>
            <a:headEnd len="med" w="med" type="none"/>
            <a:tailEnd len="med" w="med" type="none"/>
          </a:ln>
        </p:spPr>
      </p:pic>
      <p:cxnSp>
        <p:nvCxnSpPr>
          <p:cNvPr id="253" name="Shape 253"/>
          <p:cNvCxnSpPr/>
          <p:nvPr/>
        </p:nvCxnSpPr>
        <p:spPr>
          <a:xfrm flipH="1" rot="10800000">
            <a:off x="2870216" y="778416"/>
            <a:ext cx="3303299" cy="6900"/>
          </a:xfrm>
          <a:prstGeom prst="straightConnector1">
            <a:avLst/>
          </a:prstGeom>
          <a:noFill/>
          <a:ln cap="flat" cmpd="sng" w="9525">
            <a:solidFill>
              <a:srgbClr val="999999"/>
            </a:solidFill>
            <a:prstDash val="solid"/>
            <a:round/>
            <a:headEnd len="med" w="med" type="none"/>
            <a:tailEnd len="med" w="med" type="none"/>
          </a:ln>
        </p:spPr>
      </p:cxnSp>
      <p:cxnSp>
        <p:nvCxnSpPr>
          <p:cNvPr id="254" name="Shape 254"/>
          <p:cNvCxnSpPr/>
          <p:nvPr/>
        </p:nvCxnSpPr>
        <p:spPr>
          <a:xfrm>
            <a:off x="6410706" y="785316"/>
            <a:ext cx="2695500" cy="0"/>
          </a:xfrm>
          <a:prstGeom prst="straightConnector1">
            <a:avLst/>
          </a:prstGeom>
          <a:noFill/>
          <a:ln cap="flat" cmpd="sng" w="9525">
            <a:solidFill>
              <a:srgbClr val="999999"/>
            </a:solidFill>
            <a:prstDash val="solid"/>
            <a:round/>
            <a:headEnd len="med" w="med" type="none"/>
            <a:tailEnd len="med" w="med" type="none"/>
          </a:ln>
        </p:spPr>
      </p:cxnSp>
      <p:cxnSp>
        <p:nvCxnSpPr>
          <p:cNvPr id="255" name="Shape 255"/>
          <p:cNvCxnSpPr/>
          <p:nvPr/>
        </p:nvCxnSpPr>
        <p:spPr>
          <a:xfrm flipH="1" rot="10800000">
            <a:off x="209550" y="785274"/>
            <a:ext cx="2610000" cy="7200"/>
          </a:xfrm>
          <a:prstGeom prst="straightConnector1">
            <a:avLst/>
          </a:prstGeom>
          <a:noFill/>
          <a:ln cap="flat" cmpd="sng" w="9525">
            <a:solidFill>
              <a:srgbClr val="999999"/>
            </a:solidFill>
            <a:prstDash val="solid"/>
            <a:round/>
            <a:headEnd len="med" w="med" type="none"/>
            <a:tailEnd len="med" w="med" type="none"/>
          </a:ln>
        </p:spPr>
      </p:cxnSp>
      <p:sp>
        <p:nvSpPr>
          <p:cNvPr id="256" name="Shape 256"/>
          <p:cNvSpPr txBox="1"/>
          <p:nvPr/>
        </p:nvSpPr>
        <p:spPr>
          <a:xfrm>
            <a:off x="2877500" y="775898"/>
            <a:ext cx="3168600" cy="261600"/>
          </a:xfrm>
          <a:prstGeom prst="rect">
            <a:avLst/>
          </a:prstGeom>
          <a:noFill/>
          <a:ln>
            <a:noFill/>
          </a:ln>
        </p:spPr>
        <p:txBody>
          <a:bodyPr anchorCtr="0" anchor="t" bIns="45700" lIns="0" rIns="91425" tIns="45700">
            <a:noAutofit/>
          </a:bodyPr>
          <a:lstStyle/>
          <a:p>
            <a:pPr indent="0" lvl="0" marL="0" marR="0" rtl="0" algn="l">
              <a:spcBef>
                <a:spcPts val="0"/>
              </a:spcBef>
              <a:buSzPct val="25000"/>
              <a:buNone/>
            </a:pPr>
            <a:r>
              <a:rPr b="0" i="0" lang="en" sz="1050" u="none" cap="none" strike="noStrike">
                <a:solidFill>
                  <a:srgbClr val="7F7F7F"/>
                </a:solidFill>
                <a:latin typeface="Calibri"/>
                <a:ea typeface="Calibri"/>
                <a:cs typeface="Calibri"/>
                <a:sym typeface="Calibri"/>
              </a:rPr>
              <a:t>Styling Algorithms</a:t>
            </a:r>
          </a:p>
        </p:txBody>
      </p:sp>
      <p:sp>
        <p:nvSpPr>
          <p:cNvPr id="257" name="Shape 257"/>
          <p:cNvSpPr txBox="1"/>
          <p:nvPr/>
        </p:nvSpPr>
        <p:spPr>
          <a:xfrm>
            <a:off x="6413624" y="775900"/>
            <a:ext cx="2468699" cy="261600"/>
          </a:xfrm>
          <a:prstGeom prst="rect">
            <a:avLst/>
          </a:prstGeom>
          <a:noFill/>
          <a:ln>
            <a:noFill/>
          </a:ln>
        </p:spPr>
        <p:txBody>
          <a:bodyPr anchorCtr="0" anchor="t" bIns="45700" lIns="0" rIns="91425" tIns="45700">
            <a:noAutofit/>
          </a:bodyPr>
          <a:lstStyle/>
          <a:p>
            <a:pPr indent="0" lvl="0" marL="0" marR="0" rtl="0" algn="l">
              <a:spcBef>
                <a:spcPts val="0"/>
              </a:spcBef>
              <a:buSzPct val="25000"/>
              <a:buNone/>
            </a:pPr>
            <a:r>
              <a:rPr b="0" i="0" lang="en" sz="1050" u="none" cap="none" strike="noStrike">
                <a:solidFill>
                  <a:srgbClr val="7F7F7F"/>
                </a:solidFill>
                <a:latin typeface="Calibri"/>
                <a:ea typeface="Calibri"/>
                <a:cs typeface="Calibri"/>
                <a:sym typeface="Calibri"/>
              </a:rPr>
              <a:t>Merchandise Algorithms</a:t>
            </a:r>
          </a:p>
        </p:txBody>
      </p:sp>
      <p:sp>
        <p:nvSpPr>
          <p:cNvPr id="258" name="Shape 258"/>
          <p:cNvSpPr txBox="1"/>
          <p:nvPr/>
        </p:nvSpPr>
        <p:spPr>
          <a:xfrm>
            <a:off x="194475" y="775900"/>
            <a:ext cx="1211099" cy="261600"/>
          </a:xfrm>
          <a:prstGeom prst="rect">
            <a:avLst/>
          </a:prstGeom>
          <a:noFill/>
          <a:ln>
            <a:noFill/>
          </a:ln>
        </p:spPr>
        <p:txBody>
          <a:bodyPr anchorCtr="0" anchor="t" bIns="45700" lIns="0" rIns="91425" tIns="45700">
            <a:noAutofit/>
          </a:bodyPr>
          <a:lstStyle/>
          <a:p>
            <a:pPr indent="0" lvl="0" marL="0" marR="0" rtl="0" algn="l">
              <a:spcBef>
                <a:spcPts val="0"/>
              </a:spcBef>
              <a:buSzPct val="25000"/>
              <a:buNone/>
            </a:pPr>
            <a:r>
              <a:rPr b="0" i="0" lang="en" sz="1050" u="none" cap="none" strike="noStrike">
                <a:solidFill>
                  <a:srgbClr val="7F7F7F"/>
                </a:solidFill>
                <a:latin typeface="Calibri"/>
                <a:ea typeface="Calibri"/>
                <a:cs typeface="Calibri"/>
                <a:sym typeface="Calibri"/>
              </a:rPr>
              <a:t>Client Algorithms</a:t>
            </a:r>
          </a:p>
        </p:txBody>
      </p:sp>
      <p:sp>
        <p:nvSpPr>
          <p:cNvPr id="259" name="Shape 259"/>
          <p:cNvSpPr txBox="1"/>
          <p:nvPr/>
        </p:nvSpPr>
        <p:spPr>
          <a:xfrm>
            <a:off x="283125" y="4226975"/>
            <a:ext cx="6113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jmag</a:t>
            </a:r>
          </a:p>
        </p:txBody>
      </p:sp>
      <p:sp>
        <p:nvSpPr>
          <p:cNvPr id="260" name="Shape 260"/>
          <p:cNvSpPr txBox="1"/>
          <p:nvPr/>
        </p:nvSpPr>
        <p:spPr>
          <a:xfrm>
            <a:off x="1017275" y="4226975"/>
            <a:ext cx="5165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bhaskar</a:t>
            </a:r>
          </a:p>
        </p:txBody>
      </p:sp>
      <p:sp>
        <p:nvSpPr>
          <p:cNvPr id="261" name="Shape 261"/>
          <p:cNvSpPr txBox="1"/>
          <p:nvPr/>
        </p:nvSpPr>
        <p:spPr>
          <a:xfrm>
            <a:off x="1689250" y="4226975"/>
            <a:ext cx="5784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richie</a:t>
            </a:r>
          </a:p>
        </p:txBody>
      </p:sp>
      <p:sp>
        <p:nvSpPr>
          <p:cNvPr id="262" name="Shape 262"/>
          <p:cNvSpPr txBox="1"/>
          <p:nvPr/>
        </p:nvSpPr>
        <p:spPr>
          <a:xfrm>
            <a:off x="2368075" y="4226975"/>
            <a:ext cx="5103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alex</a:t>
            </a:r>
          </a:p>
        </p:txBody>
      </p:sp>
      <p:sp>
        <p:nvSpPr>
          <p:cNvPr id="263" name="Shape 263"/>
          <p:cNvSpPr txBox="1"/>
          <p:nvPr/>
        </p:nvSpPr>
        <p:spPr>
          <a:xfrm>
            <a:off x="2993125" y="4226984"/>
            <a:ext cx="5165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diana</a:t>
            </a:r>
          </a:p>
        </p:txBody>
      </p:sp>
      <p:sp>
        <p:nvSpPr>
          <p:cNvPr id="264" name="Shape 264"/>
          <p:cNvSpPr txBox="1"/>
          <p:nvPr/>
        </p:nvSpPr>
        <p:spPr>
          <a:xfrm>
            <a:off x="3642325" y="4226975"/>
            <a:ext cx="5388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akshay</a:t>
            </a:r>
          </a:p>
        </p:txBody>
      </p:sp>
      <p:sp>
        <p:nvSpPr>
          <p:cNvPr id="265" name="Shape 265"/>
          <p:cNvSpPr txBox="1"/>
          <p:nvPr/>
        </p:nvSpPr>
        <p:spPr>
          <a:xfrm>
            <a:off x="5220099" y="4226975"/>
            <a:ext cx="5672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eli</a:t>
            </a:r>
          </a:p>
        </p:txBody>
      </p:sp>
      <p:sp>
        <p:nvSpPr>
          <p:cNvPr id="266" name="Shape 266"/>
          <p:cNvSpPr txBox="1"/>
          <p:nvPr/>
        </p:nvSpPr>
        <p:spPr>
          <a:xfrm>
            <a:off x="4835914" y="1595900"/>
            <a:ext cx="5532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aaron</a:t>
            </a:r>
          </a:p>
        </p:txBody>
      </p:sp>
      <p:sp>
        <p:nvSpPr>
          <p:cNvPr id="267" name="Shape 267"/>
          <p:cNvSpPr txBox="1"/>
          <p:nvPr/>
        </p:nvSpPr>
        <p:spPr>
          <a:xfrm>
            <a:off x="1482024" y="1595900"/>
            <a:ext cx="5784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jas</a:t>
            </a:r>
          </a:p>
        </p:txBody>
      </p:sp>
      <p:sp>
        <p:nvSpPr>
          <p:cNvPr id="268" name="Shape 268"/>
          <p:cNvSpPr txBox="1"/>
          <p:nvPr/>
        </p:nvSpPr>
        <p:spPr>
          <a:xfrm>
            <a:off x="819825" y="1595900"/>
            <a:ext cx="5909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john</a:t>
            </a:r>
          </a:p>
        </p:txBody>
      </p:sp>
      <p:sp>
        <p:nvSpPr>
          <p:cNvPr id="269" name="Shape 269"/>
          <p:cNvSpPr txBox="1"/>
          <p:nvPr/>
        </p:nvSpPr>
        <p:spPr>
          <a:xfrm>
            <a:off x="194475" y="1595900"/>
            <a:ext cx="5784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kim</a:t>
            </a:r>
          </a:p>
        </p:txBody>
      </p:sp>
      <p:sp>
        <p:nvSpPr>
          <p:cNvPr id="270" name="Shape 270"/>
          <p:cNvSpPr txBox="1"/>
          <p:nvPr/>
        </p:nvSpPr>
        <p:spPr>
          <a:xfrm>
            <a:off x="2874951" y="1595900"/>
            <a:ext cx="5388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brad</a:t>
            </a:r>
          </a:p>
        </p:txBody>
      </p:sp>
      <p:sp>
        <p:nvSpPr>
          <p:cNvPr id="271" name="Shape 271"/>
          <p:cNvSpPr txBox="1"/>
          <p:nvPr/>
        </p:nvSpPr>
        <p:spPr>
          <a:xfrm>
            <a:off x="3503600" y="1595900"/>
            <a:ext cx="5784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deep</a:t>
            </a:r>
          </a:p>
        </p:txBody>
      </p:sp>
      <p:sp>
        <p:nvSpPr>
          <p:cNvPr id="272" name="Shape 272"/>
          <p:cNvSpPr txBox="1"/>
          <p:nvPr/>
        </p:nvSpPr>
        <p:spPr>
          <a:xfrm>
            <a:off x="6399350" y="1595900"/>
            <a:ext cx="5828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paolo</a:t>
            </a:r>
          </a:p>
        </p:txBody>
      </p:sp>
      <p:sp>
        <p:nvSpPr>
          <p:cNvPr id="273" name="Shape 273"/>
          <p:cNvSpPr txBox="1"/>
          <p:nvPr/>
        </p:nvSpPr>
        <p:spPr>
          <a:xfrm>
            <a:off x="7101925" y="1595900"/>
            <a:ext cx="5505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daragh</a:t>
            </a:r>
          </a:p>
        </p:txBody>
      </p:sp>
      <p:sp>
        <p:nvSpPr>
          <p:cNvPr id="274" name="Shape 274"/>
          <p:cNvSpPr txBox="1"/>
          <p:nvPr/>
        </p:nvSpPr>
        <p:spPr>
          <a:xfrm>
            <a:off x="7771309" y="1595900"/>
            <a:ext cx="5505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greg</a:t>
            </a:r>
          </a:p>
        </p:txBody>
      </p:sp>
      <p:sp>
        <p:nvSpPr>
          <p:cNvPr id="275" name="Shape 275"/>
          <p:cNvSpPr txBox="1"/>
          <p:nvPr/>
        </p:nvSpPr>
        <p:spPr>
          <a:xfrm>
            <a:off x="4198225" y="1595900"/>
            <a:ext cx="5438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kyle</a:t>
            </a:r>
          </a:p>
        </p:txBody>
      </p:sp>
      <p:sp>
        <p:nvSpPr>
          <p:cNvPr id="276" name="Shape 276"/>
          <p:cNvSpPr txBox="1"/>
          <p:nvPr/>
        </p:nvSpPr>
        <p:spPr>
          <a:xfrm>
            <a:off x="8430409" y="1595900"/>
            <a:ext cx="5505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dave</a:t>
            </a:r>
          </a:p>
        </p:txBody>
      </p:sp>
      <p:sp>
        <p:nvSpPr>
          <p:cNvPr id="277" name="Shape 277"/>
          <p:cNvSpPr txBox="1"/>
          <p:nvPr/>
        </p:nvSpPr>
        <p:spPr>
          <a:xfrm>
            <a:off x="5528389" y="1595900"/>
            <a:ext cx="5631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xian</a:t>
            </a:r>
          </a:p>
        </p:txBody>
      </p:sp>
      <p:sp>
        <p:nvSpPr>
          <p:cNvPr id="278" name="Shape 278"/>
          <p:cNvSpPr txBox="1"/>
          <p:nvPr/>
        </p:nvSpPr>
        <p:spPr>
          <a:xfrm>
            <a:off x="5883625" y="4226975"/>
            <a:ext cx="5505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chris</a:t>
            </a:r>
          </a:p>
        </p:txBody>
      </p:sp>
      <p:sp>
        <p:nvSpPr>
          <p:cNvPr id="279" name="Shape 279"/>
          <p:cNvSpPr txBox="1"/>
          <p:nvPr/>
        </p:nvSpPr>
        <p:spPr>
          <a:xfrm>
            <a:off x="1482024" y="2342875"/>
            <a:ext cx="6113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alex</a:t>
            </a:r>
          </a:p>
        </p:txBody>
      </p:sp>
      <p:sp>
        <p:nvSpPr>
          <p:cNvPr id="280" name="Shape 280"/>
          <p:cNvSpPr txBox="1"/>
          <p:nvPr/>
        </p:nvSpPr>
        <p:spPr>
          <a:xfrm>
            <a:off x="819825" y="2342875"/>
            <a:ext cx="6011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tara</a:t>
            </a:r>
          </a:p>
        </p:txBody>
      </p:sp>
      <p:sp>
        <p:nvSpPr>
          <p:cNvPr id="281" name="Shape 281"/>
          <p:cNvSpPr txBox="1"/>
          <p:nvPr/>
        </p:nvSpPr>
        <p:spPr>
          <a:xfrm>
            <a:off x="194475" y="2342875"/>
            <a:ext cx="5855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joerg</a:t>
            </a:r>
          </a:p>
        </p:txBody>
      </p:sp>
      <p:sp>
        <p:nvSpPr>
          <p:cNvPr id="282" name="Shape 282"/>
          <p:cNvSpPr txBox="1"/>
          <p:nvPr/>
        </p:nvSpPr>
        <p:spPr>
          <a:xfrm>
            <a:off x="2843250" y="2342875"/>
            <a:ext cx="6113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kelty</a:t>
            </a:r>
          </a:p>
        </p:txBody>
      </p:sp>
      <p:sp>
        <p:nvSpPr>
          <p:cNvPr id="283" name="Shape 283"/>
          <p:cNvSpPr txBox="1"/>
          <p:nvPr/>
        </p:nvSpPr>
        <p:spPr>
          <a:xfrm>
            <a:off x="3537500" y="2342875"/>
            <a:ext cx="6011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Jay m</a:t>
            </a:r>
          </a:p>
        </p:txBody>
      </p:sp>
      <p:sp>
        <p:nvSpPr>
          <p:cNvPr id="284" name="Shape 284"/>
          <p:cNvSpPr txBox="1"/>
          <p:nvPr/>
        </p:nvSpPr>
        <p:spPr>
          <a:xfrm>
            <a:off x="6382525" y="2342875"/>
            <a:ext cx="6011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cian</a:t>
            </a:r>
          </a:p>
        </p:txBody>
      </p:sp>
      <p:sp>
        <p:nvSpPr>
          <p:cNvPr id="285" name="Shape 285"/>
          <p:cNvSpPr txBox="1"/>
          <p:nvPr/>
        </p:nvSpPr>
        <p:spPr>
          <a:xfrm>
            <a:off x="7175900" y="2342875"/>
            <a:ext cx="5165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Nick k</a:t>
            </a:r>
          </a:p>
        </p:txBody>
      </p:sp>
      <p:sp>
        <p:nvSpPr>
          <p:cNvPr id="286" name="Shape 286"/>
          <p:cNvSpPr txBox="1"/>
          <p:nvPr/>
        </p:nvSpPr>
        <p:spPr>
          <a:xfrm>
            <a:off x="7771310" y="2342875"/>
            <a:ext cx="5672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Zhou</a:t>
            </a:r>
          </a:p>
        </p:txBody>
      </p:sp>
      <p:sp>
        <p:nvSpPr>
          <p:cNvPr id="287" name="Shape 287"/>
          <p:cNvSpPr txBox="1"/>
          <p:nvPr/>
        </p:nvSpPr>
        <p:spPr>
          <a:xfrm>
            <a:off x="4174425" y="2342875"/>
            <a:ext cx="6041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patrick</a:t>
            </a:r>
          </a:p>
        </p:txBody>
      </p:sp>
      <p:sp>
        <p:nvSpPr>
          <p:cNvPr id="288" name="Shape 288"/>
          <p:cNvSpPr txBox="1"/>
          <p:nvPr/>
        </p:nvSpPr>
        <p:spPr>
          <a:xfrm>
            <a:off x="4835914" y="2342875"/>
            <a:ext cx="6113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Jay w</a:t>
            </a:r>
          </a:p>
        </p:txBody>
      </p:sp>
      <p:pic>
        <p:nvPicPr>
          <p:cNvPr id="289" name="Shape 289"/>
          <p:cNvPicPr preferRelativeResize="0"/>
          <p:nvPr/>
        </p:nvPicPr>
        <p:blipFill rotWithShape="1">
          <a:blip r:embed="rId30">
            <a:alphaModFix/>
          </a:blip>
          <a:srcRect b="16673" l="7952" r="0" t="0"/>
          <a:stretch/>
        </p:blipFill>
        <p:spPr>
          <a:xfrm>
            <a:off x="4835914" y="1780583"/>
            <a:ext cx="595200" cy="540000"/>
          </a:xfrm>
          <a:prstGeom prst="rect">
            <a:avLst/>
          </a:prstGeom>
          <a:noFill/>
          <a:ln cap="flat" cmpd="sng" w="9525">
            <a:solidFill>
              <a:srgbClr val="231B1A"/>
            </a:solidFill>
            <a:prstDash val="solid"/>
            <a:round/>
            <a:headEnd len="med" w="med" type="none"/>
            <a:tailEnd len="med" w="med" type="none"/>
          </a:ln>
        </p:spPr>
      </p:pic>
      <p:pic>
        <p:nvPicPr>
          <p:cNvPr id="290" name="Shape 290"/>
          <p:cNvPicPr preferRelativeResize="0"/>
          <p:nvPr/>
        </p:nvPicPr>
        <p:blipFill rotWithShape="1">
          <a:blip r:embed="rId31">
            <a:alphaModFix/>
          </a:blip>
          <a:srcRect b="6076" l="0" r="0" t="0"/>
          <a:stretch/>
        </p:blipFill>
        <p:spPr>
          <a:xfrm>
            <a:off x="8430403" y="1051700"/>
            <a:ext cx="553200" cy="540000"/>
          </a:xfrm>
          <a:prstGeom prst="rect">
            <a:avLst/>
          </a:prstGeom>
          <a:noFill/>
          <a:ln cap="flat" cmpd="sng" w="9525">
            <a:solidFill>
              <a:srgbClr val="453635"/>
            </a:solidFill>
            <a:prstDash val="solid"/>
            <a:round/>
            <a:headEnd len="med" w="med" type="none"/>
            <a:tailEnd len="med" w="med" type="none"/>
          </a:ln>
        </p:spPr>
      </p:pic>
      <p:pic>
        <p:nvPicPr>
          <p:cNvPr id="291" name="Shape 291"/>
          <p:cNvPicPr preferRelativeResize="0"/>
          <p:nvPr/>
        </p:nvPicPr>
        <p:blipFill rotWithShape="1">
          <a:blip r:embed="rId31">
            <a:alphaModFix/>
          </a:blip>
          <a:srcRect b="6076" l="0" r="0" t="0"/>
          <a:stretch/>
        </p:blipFill>
        <p:spPr>
          <a:xfrm>
            <a:off x="334124" y="4446614"/>
            <a:ext cx="553200" cy="540000"/>
          </a:xfrm>
          <a:prstGeom prst="rect">
            <a:avLst/>
          </a:prstGeom>
          <a:noFill/>
          <a:ln cap="flat" cmpd="sng" w="9525">
            <a:solidFill>
              <a:srgbClr val="453635"/>
            </a:solidFill>
            <a:prstDash val="solid"/>
            <a:round/>
            <a:headEnd len="med" w="med" type="none"/>
            <a:tailEnd len="med" w="med" type="none"/>
          </a:ln>
        </p:spPr>
      </p:pic>
      <p:sp>
        <p:nvSpPr>
          <p:cNvPr id="292" name="Shape 292"/>
          <p:cNvSpPr txBox="1"/>
          <p:nvPr/>
        </p:nvSpPr>
        <p:spPr>
          <a:xfrm>
            <a:off x="318125" y="5004781"/>
            <a:ext cx="5505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jerome</a:t>
            </a:r>
          </a:p>
        </p:txBody>
      </p:sp>
      <p:sp>
        <p:nvSpPr>
          <p:cNvPr id="293" name="Shape 293"/>
          <p:cNvSpPr txBox="1"/>
          <p:nvPr/>
        </p:nvSpPr>
        <p:spPr>
          <a:xfrm>
            <a:off x="982299" y="5004781"/>
            <a:ext cx="5631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jacob</a:t>
            </a:r>
          </a:p>
        </p:txBody>
      </p:sp>
      <p:pic>
        <p:nvPicPr>
          <p:cNvPr id="294" name="Shape 294"/>
          <p:cNvPicPr preferRelativeResize="0"/>
          <p:nvPr/>
        </p:nvPicPr>
        <p:blipFill rotWithShape="1">
          <a:blip r:embed="rId32">
            <a:alphaModFix/>
          </a:blip>
          <a:srcRect b="0" l="0" r="0" t="0"/>
          <a:stretch/>
        </p:blipFill>
        <p:spPr>
          <a:xfrm>
            <a:off x="995900" y="4446614"/>
            <a:ext cx="543899" cy="544800"/>
          </a:xfrm>
          <a:prstGeom prst="rect">
            <a:avLst/>
          </a:prstGeom>
          <a:noFill/>
          <a:ln cap="flat" cmpd="sng" w="9525">
            <a:solidFill>
              <a:schemeClr val="dk1"/>
            </a:solidFill>
            <a:prstDash val="solid"/>
            <a:round/>
            <a:headEnd len="med" w="med" type="none"/>
            <a:tailEnd len="med" w="med" type="none"/>
          </a:ln>
        </p:spPr>
      </p:pic>
      <p:sp>
        <p:nvSpPr>
          <p:cNvPr id="295" name="Shape 295"/>
          <p:cNvSpPr txBox="1"/>
          <p:nvPr/>
        </p:nvSpPr>
        <p:spPr>
          <a:xfrm>
            <a:off x="5528389" y="2342875"/>
            <a:ext cx="5585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jasmine</a:t>
            </a:r>
          </a:p>
        </p:txBody>
      </p:sp>
      <p:sp>
        <p:nvSpPr>
          <p:cNvPr id="296" name="Shape 296"/>
          <p:cNvSpPr txBox="1"/>
          <p:nvPr/>
        </p:nvSpPr>
        <p:spPr>
          <a:xfrm>
            <a:off x="8430408" y="2342875"/>
            <a:ext cx="5672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erin</a:t>
            </a:r>
          </a:p>
        </p:txBody>
      </p:sp>
      <p:pic>
        <p:nvPicPr>
          <p:cNvPr id="297" name="Shape 297"/>
          <p:cNvPicPr preferRelativeResize="0"/>
          <p:nvPr/>
        </p:nvPicPr>
        <p:blipFill rotWithShape="1">
          <a:blip r:embed="rId31">
            <a:alphaModFix/>
          </a:blip>
          <a:srcRect b="6076" l="0" r="0" t="0"/>
          <a:stretch/>
        </p:blipFill>
        <p:spPr>
          <a:xfrm>
            <a:off x="8430403" y="1780583"/>
            <a:ext cx="553200" cy="540000"/>
          </a:xfrm>
          <a:prstGeom prst="rect">
            <a:avLst/>
          </a:prstGeom>
          <a:noFill/>
          <a:ln cap="flat" cmpd="sng" w="9525">
            <a:solidFill>
              <a:srgbClr val="453635"/>
            </a:solidFill>
            <a:prstDash val="solid"/>
            <a:round/>
            <a:headEnd len="med" w="med" type="none"/>
            <a:tailEnd len="med" w="med" type="none"/>
          </a:ln>
        </p:spPr>
      </p:pic>
      <p:pic>
        <p:nvPicPr>
          <p:cNvPr id="298" name="Shape 298"/>
          <p:cNvPicPr preferRelativeResize="0"/>
          <p:nvPr/>
        </p:nvPicPr>
        <p:blipFill rotWithShape="1">
          <a:blip r:embed="rId33">
            <a:alphaModFix/>
          </a:blip>
          <a:srcRect b="0" l="0" r="14755" t="14951"/>
          <a:stretch/>
        </p:blipFill>
        <p:spPr>
          <a:xfrm>
            <a:off x="1504970" y="2507380"/>
            <a:ext cx="563100" cy="540000"/>
          </a:xfrm>
          <a:prstGeom prst="rect">
            <a:avLst/>
          </a:prstGeom>
          <a:noFill/>
          <a:ln cap="flat" cmpd="sng" w="9525">
            <a:solidFill>
              <a:schemeClr val="dk1"/>
            </a:solidFill>
            <a:prstDash val="solid"/>
            <a:round/>
            <a:headEnd len="med" w="med" type="none"/>
            <a:tailEnd len="med" w="med" type="none"/>
          </a:ln>
        </p:spPr>
      </p:pic>
      <p:pic>
        <p:nvPicPr>
          <p:cNvPr id="299" name="Shape 299"/>
          <p:cNvPicPr preferRelativeResize="0"/>
          <p:nvPr/>
        </p:nvPicPr>
        <p:blipFill rotWithShape="1">
          <a:blip r:embed="rId34">
            <a:alphaModFix/>
          </a:blip>
          <a:srcRect b="9518" l="0" r="0" t="0"/>
          <a:stretch/>
        </p:blipFill>
        <p:spPr>
          <a:xfrm>
            <a:off x="6400847" y="2507380"/>
            <a:ext cx="595500" cy="540000"/>
          </a:xfrm>
          <a:prstGeom prst="rect">
            <a:avLst/>
          </a:prstGeom>
          <a:noFill/>
          <a:ln cap="flat" cmpd="sng" w="9525">
            <a:solidFill>
              <a:srgbClr val="453635"/>
            </a:solidFill>
            <a:prstDash val="solid"/>
            <a:round/>
            <a:headEnd len="med" w="med" type="none"/>
            <a:tailEnd len="med" w="med" type="none"/>
          </a:ln>
        </p:spPr>
      </p:pic>
      <p:pic>
        <p:nvPicPr>
          <p:cNvPr id="300" name="Shape 300"/>
          <p:cNvPicPr preferRelativeResize="0"/>
          <p:nvPr/>
        </p:nvPicPr>
        <p:blipFill rotWithShape="1">
          <a:blip r:embed="rId35">
            <a:alphaModFix/>
          </a:blip>
          <a:srcRect b="7978" l="0" r="0" t="0"/>
          <a:stretch/>
        </p:blipFill>
        <p:spPr>
          <a:xfrm>
            <a:off x="7106283" y="2507380"/>
            <a:ext cx="585599" cy="540000"/>
          </a:xfrm>
          <a:prstGeom prst="rect">
            <a:avLst/>
          </a:prstGeom>
          <a:noFill/>
          <a:ln cap="flat" cmpd="sng" w="9525">
            <a:solidFill>
              <a:srgbClr val="453635"/>
            </a:solidFill>
            <a:prstDash val="solid"/>
            <a:round/>
            <a:headEnd len="med" w="med" type="none"/>
            <a:tailEnd len="med" w="med" type="none"/>
          </a:ln>
        </p:spPr>
      </p:pic>
      <p:pic>
        <p:nvPicPr>
          <p:cNvPr id="301" name="Shape 301"/>
          <p:cNvPicPr preferRelativeResize="0"/>
          <p:nvPr/>
        </p:nvPicPr>
        <p:blipFill rotWithShape="1">
          <a:blip r:embed="rId36">
            <a:alphaModFix/>
          </a:blip>
          <a:srcRect b="8542" l="0" r="0" t="0"/>
          <a:stretch/>
        </p:blipFill>
        <p:spPr>
          <a:xfrm>
            <a:off x="3527043" y="2507380"/>
            <a:ext cx="589200" cy="540000"/>
          </a:xfrm>
          <a:prstGeom prst="rect">
            <a:avLst/>
          </a:prstGeom>
          <a:noFill/>
          <a:ln cap="flat" cmpd="sng" w="9525">
            <a:solidFill>
              <a:srgbClr val="453635"/>
            </a:solidFill>
            <a:prstDash val="solid"/>
            <a:round/>
            <a:headEnd len="med" w="med" type="none"/>
            <a:tailEnd len="med" w="med" type="none"/>
          </a:ln>
        </p:spPr>
      </p:pic>
      <p:sp>
        <p:nvSpPr>
          <p:cNvPr id="302" name="Shape 302"/>
          <p:cNvSpPr txBox="1"/>
          <p:nvPr/>
        </p:nvSpPr>
        <p:spPr>
          <a:xfrm>
            <a:off x="1482024" y="3073825"/>
            <a:ext cx="6113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alan</a:t>
            </a:r>
          </a:p>
        </p:txBody>
      </p:sp>
      <p:sp>
        <p:nvSpPr>
          <p:cNvPr id="303" name="Shape 303"/>
          <p:cNvSpPr txBox="1"/>
          <p:nvPr/>
        </p:nvSpPr>
        <p:spPr>
          <a:xfrm>
            <a:off x="3503600" y="3073825"/>
            <a:ext cx="6113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sven</a:t>
            </a:r>
          </a:p>
        </p:txBody>
      </p:sp>
      <p:sp>
        <p:nvSpPr>
          <p:cNvPr id="304" name="Shape 304"/>
          <p:cNvSpPr txBox="1"/>
          <p:nvPr/>
        </p:nvSpPr>
        <p:spPr>
          <a:xfrm>
            <a:off x="6399350" y="3073825"/>
            <a:ext cx="6113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andy</a:t>
            </a:r>
          </a:p>
        </p:txBody>
      </p:sp>
      <p:sp>
        <p:nvSpPr>
          <p:cNvPr id="305" name="Shape 305"/>
          <p:cNvSpPr txBox="1"/>
          <p:nvPr/>
        </p:nvSpPr>
        <p:spPr>
          <a:xfrm>
            <a:off x="7106275" y="3073825"/>
            <a:ext cx="5828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kevin</a:t>
            </a:r>
          </a:p>
        </p:txBody>
      </p:sp>
      <p:sp>
        <p:nvSpPr>
          <p:cNvPr id="306" name="Shape 306"/>
          <p:cNvSpPr txBox="1"/>
          <p:nvPr/>
        </p:nvSpPr>
        <p:spPr>
          <a:xfrm>
            <a:off x="2850625" y="3073825"/>
            <a:ext cx="5855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tatsiana</a:t>
            </a:r>
          </a:p>
        </p:txBody>
      </p:sp>
      <p:pic>
        <p:nvPicPr>
          <p:cNvPr id="307" name="Shape 307"/>
          <p:cNvPicPr preferRelativeResize="0"/>
          <p:nvPr/>
        </p:nvPicPr>
        <p:blipFill rotWithShape="1">
          <a:blip r:embed="rId37">
            <a:alphaModFix/>
          </a:blip>
          <a:srcRect b="9526" l="0" r="0" t="0"/>
          <a:stretch/>
        </p:blipFill>
        <p:spPr>
          <a:xfrm>
            <a:off x="2846577" y="2507380"/>
            <a:ext cx="595500" cy="540000"/>
          </a:xfrm>
          <a:prstGeom prst="rect">
            <a:avLst/>
          </a:prstGeom>
          <a:noFill/>
          <a:ln cap="flat" cmpd="sng" w="9525">
            <a:solidFill>
              <a:srgbClr val="221B1A"/>
            </a:solidFill>
            <a:prstDash val="solid"/>
            <a:round/>
            <a:headEnd len="med" w="med" type="none"/>
            <a:tailEnd len="med" w="med" type="none"/>
          </a:ln>
        </p:spPr>
      </p:pic>
      <p:sp>
        <p:nvSpPr>
          <p:cNvPr id="308" name="Shape 308"/>
          <p:cNvSpPr txBox="1"/>
          <p:nvPr/>
        </p:nvSpPr>
        <p:spPr>
          <a:xfrm>
            <a:off x="4186515" y="3073825"/>
            <a:ext cx="6113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Tim s</a:t>
            </a:r>
          </a:p>
        </p:txBody>
      </p:sp>
      <p:pic>
        <p:nvPicPr>
          <p:cNvPr id="309" name="Shape 309"/>
          <p:cNvPicPr preferRelativeResize="0"/>
          <p:nvPr/>
        </p:nvPicPr>
        <p:blipFill rotWithShape="1">
          <a:blip r:embed="rId38">
            <a:alphaModFix/>
          </a:blip>
          <a:srcRect b="9633" l="0" r="0" t="0"/>
          <a:stretch/>
        </p:blipFill>
        <p:spPr>
          <a:xfrm>
            <a:off x="4186515" y="2507380"/>
            <a:ext cx="596399" cy="540000"/>
          </a:xfrm>
          <a:prstGeom prst="rect">
            <a:avLst/>
          </a:prstGeom>
          <a:noFill/>
          <a:ln cap="flat" cmpd="sng" w="9525">
            <a:solidFill>
              <a:srgbClr val="231B1A"/>
            </a:solidFill>
            <a:prstDash val="solid"/>
            <a:round/>
            <a:headEnd len="med" w="med" type="none"/>
            <a:tailEnd len="med" w="med" type="none"/>
          </a:ln>
        </p:spPr>
      </p:pic>
      <p:sp>
        <p:nvSpPr>
          <p:cNvPr id="310" name="Shape 310"/>
          <p:cNvSpPr txBox="1"/>
          <p:nvPr/>
        </p:nvSpPr>
        <p:spPr>
          <a:xfrm>
            <a:off x="819825" y="3073825"/>
            <a:ext cx="6011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kenna</a:t>
            </a:r>
          </a:p>
        </p:txBody>
      </p:sp>
      <p:sp>
        <p:nvSpPr>
          <p:cNvPr id="311" name="Shape 311"/>
          <p:cNvSpPr txBox="1"/>
          <p:nvPr/>
        </p:nvSpPr>
        <p:spPr>
          <a:xfrm>
            <a:off x="153076" y="3073825"/>
            <a:ext cx="5987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hoda</a:t>
            </a:r>
          </a:p>
        </p:txBody>
      </p:sp>
      <p:pic>
        <p:nvPicPr>
          <p:cNvPr id="312" name="Shape 312"/>
          <p:cNvPicPr preferRelativeResize="0"/>
          <p:nvPr/>
        </p:nvPicPr>
        <p:blipFill rotWithShape="1">
          <a:blip r:embed="rId39">
            <a:alphaModFix/>
          </a:blip>
          <a:srcRect b="0" l="0" r="0" t="0"/>
          <a:stretch/>
        </p:blipFill>
        <p:spPr>
          <a:xfrm>
            <a:off x="210000" y="2507380"/>
            <a:ext cx="538800" cy="540000"/>
          </a:xfrm>
          <a:prstGeom prst="rect">
            <a:avLst/>
          </a:prstGeom>
          <a:noFill/>
          <a:ln cap="flat" cmpd="sng" w="9525">
            <a:solidFill>
              <a:srgbClr val="221B1A"/>
            </a:solidFill>
            <a:prstDash val="solid"/>
            <a:round/>
            <a:headEnd len="med" w="med" type="none"/>
            <a:tailEnd len="med" w="med" type="none"/>
          </a:ln>
        </p:spPr>
      </p:pic>
      <p:sp>
        <p:nvSpPr>
          <p:cNvPr id="313" name="Shape 313"/>
          <p:cNvSpPr txBox="1"/>
          <p:nvPr/>
        </p:nvSpPr>
        <p:spPr>
          <a:xfrm>
            <a:off x="4878990" y="3073825"/>
            <a:ext cx="5672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katherine</a:t>
            </a:r>
          </a:p>
        </p:txBody>
      </p:sp>
      <p:sp>
        <p:nvSpPr>
          <p:cNvPr id="314" name="Shape 314"/>
          <p:cNvSpPr txBox="1"/>
          <p:nvPr/>
        </p:nvSpPr>
        <p:spPr>
          <a:xfrm>
            <a:off x="7781011" y="3073825"/>
            <a:ext cx="5585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doug</a:t>
            </a:r>
          </a:p>
        </p:txBody>
      </p:sp>
      <p:pic>
        <p:nvPicPr>
          <p:cNvPr id="315" name="Shape 315"/>
          <p:cNvPicPr preferRelativeResize="0"/>
          <p:nvPr/>
        </p:nvPicPr>
        <p:blipFill>
          <a:blip r:embed="rId40">
            <a:alphaModFix/>
          </a:blip>
          <a:stretch>
            <a:fillRect/>
          </a:stretch>
        </p:blipFill>
        <p:spPr>
          <a:xfrm>
            <a:off x="8395234" y="1051100"/>
            <a:ext cx="578400" cy="544799"/>
          </a:xfrm>
          <a:prstGeom prst="rect">
            <a:avLst/>
          </a:prstGeom>
          <a:noFill/>
          <a:ln>
            <a:noFill/>
          </a:ln>
        </p:spPr>
      </p:pic>
      <p:pic>
        <p:nvPicPr>
          <p:cNvPr id="316" name="Shape 316"/>
          <p:cNvPicPr preferRelativeResize="0"/>
          <p:nvPr/>
        </p:nvPicPr>
        <p:blipFill>
          <a:blip r:embed="rId41">
            <a:alphaModFix/>
          </a:blip>
          <a:stretch>
            <a:fillRect/>
          </a:stretch>
        </p:blipFill>
        <p:spPr>
          <a:xfrm>
            <a:off x="7798410" y="2526600"/>
            <a:ext cx="553199" cy="530674"/>
          </a:xfrm>
          <a:prstGeom prst="rect">
            <a:avLst/>
          </a:prstGeom>
          <a:noFill/>
          <a:ln cap="flat" cmpd="sng" w="19050">
            <a:solidFill>
              <a:srgbClr val="666666"/>
            </a:solidFill>
            <a:prstDash val="solid"/>
            <a:round/>
            <a:headEnd len="med" w="med" type="none"/>
            <a:tailEnd len="med" w="med" type="none"/>
          </a:ln>
        </p:spPr>
      </p:pic>
      <p:pic>
        <p:nvPicPr>
          <p:cNvPr id="317" name="Shape 317"/>
          <p:cNvPicPr preferRelativeResize="0"/>
          <p:nvPr/>
        </p:nvPicPr>
        <p:blipFill>
          <a:blip r:embed="rId42">
            <a:alphaModFix/>
          </a:blip>
          <a:stretch>
            <a:fillRect/>
          </a:stretch>
        </p:blipFill>
        <p:spPr>
          <a:xfrm>
            <a:off x="8446184" y="1780575"/>
            <a:ext cx="544200" cy="544200"/>
          </a:xfrm>
          <a:prstGeom prst="rect">
            <a:avLst/>
          </a:prstGeom>
          <a:noFill/>
          <a:ln>
            <a:noFill/>
          </a:ln>
        </p:spPr>
      </p:pic>
      <p:sp>
        <p:nvSpPr>
          <p:cNvPr id="318" name="Shape 318"/>
          <p:cNvSpPr txBox="1"/>
          <p:nvPr/>
        </p:nvSpPr>
        <p:spPr>
          <a:xfrm>
            <a:off x="6513350" y="4226975"/>
            <a:ext cx="553200"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lang="en" sz="900">
                <a:solidFill>
                  <a:srgbClr val="7F7F7F"/>
                </a:solidFill>
                <a:latin typeface="Calibri"/>
                <a:ea typeface="Calibri"/>
                <a:cs typeface="Calibri"/>
                <a:sym typeface="Calibri"/>
              </a:rPr>
              <a:t>Tarek</a:t>
            </a:r>
          </a:p>
        </p:txBody>
      </p:sp>
      <p:pic>
        <p:nvPicPr>
          <p:cNvPr id="319" name="Shape 319"/>
          <p:cNvPicPr preferRelativeResize="0"/>
          <p:nvPr/>
        </p:nvPicPr>
        <p:blipFill>
          <a:blip r:embed="rId43">
            <a:alphaModFix/>
          </a:blip>
          <a:stretch>
            <a:fillRect/>
          </a:stretch>
        </p:blipFill>
        <p:spPr>
          <a:xfrm>
            <a:off x="7179275" y="3643137"/>
            <a:ext cx="538799" cy="542263"/>
          </a:xfrm>
          <a:prstGeom prst="rect">
            <a:avLst/>
          </a:prstGeom>
          <a:noFill/>
          <a:ln cap="flat" cmpd="sng" w="9525">
            <a:solidFill>
              <a:srgbClr val="666666"/>
            </a:solidFill>
            <a:prstDash val="solid"/>
            <a:round/>
            <a:headEnd len="med" w="med" type="none"/>
            <a:tailEnd len="med" w="med" type="none"/>
          </a:ln>
        </p:spPr>
      </p:pic>
      <p:pic>
        <p:nvPicPr>
          <p:cNvPr id="320" name="Shape 320"/>
          <p:cNvPicPr preferRelativeResize="0"/>
          <p:nvPr/>
        </p:nvPicPr>
        <p:blipFill>
          <a:blip r:embed="rId44">
            <a:alphaModFix/>
          </a:blip>
          <a:stretch>
            <a:fillRect/>
          </a:stretch>
        </p:blipFill>
        <p:spPr>
          <a:xfrm>
            <a:off x="7831100" y="3633637"/>
            <a:ext cx="538799" cy="542219"/>
          </a:xfrm>
          <a:prstGeom prst="rect">
            <a:avLst/>
          </a:prstGeom>
          <a:noFill/>
          <a:ln cap="flat" cmpd="sng" w="9525">
            <a:solidFill>
              <a:srgbClr val="666666"/>
            </a:solidFill>
            <a:prstDash val="solid"/>
            <a:round/>
            <a:headEnd len="med" w="med" type="none"/>
            <a:tailEnd len="med" w="med" type="none"/>
          </a:ln>
        </p:spPr>
      </p:pic>
      <p:sp>
        <p:nvSpPr>
          <p:cNvPr id="321" name="Shape 321"/>
          <p:cNvSpPr txBox="1"/>
          <p:nvPr/>
        </p:nvSpPr>
        <p:spPr>
          <a:xfrm>
            <a:off x="7840600" y="4226975"/>
            <a:ext cx="530699"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lang="en" sz="900">
                <a:solidFill>
                  <a:srgbClr val="7F7F7F"/>
                </a:solidFill>
                <a:latin typeface="Calibri"/>
                <a:ea typeface="Calibri"/>
                <a:cs typeface="Calibri"/>
                <a:sym typeface="Calibri"/>
              </a:rPr>
              <a:t>Brian</a:t>
            </a:r>
          </a:p>
        </p:txBody>
      </p:sp>
      <p:pic>
        <p:nvPicPr>
          <p:cNvPr id="322" name="Shape 322"/>
          <p:cNvPicPr preferRelativeResize="0"/>
          <p:nvPr/>
        </p:nvPicPr>
        <p:blipFill>
          <a:blip r:embed="rId45">
            <a:alphaModFix/>
          </a:blip>
          <a:stretch>
            <a:fillRect/>
          </a:stretch>
        </p:blipFill>
        <p:spPr>
          <a:xfrm>
            <a:off x="6535450" y="3640800"/>
            <a:ext cx="530799" cy="546949"/>
          </a:xfrm>
          <a:prstGeom prst="rect">
            <a:avLst/>
          </a:prstGeom>
          <a:noFill/>
          <a:ln cap="flat" cmpd="sng" w="9525">
            <a:solidFill>
              <a:srgbClr val="666666"/>
            </a:solidFill>
            <a:prstDash val="solid"/>
            <a:round/>
            <a:headEnd len="med" w="med" type="none"/>
            <a:tailEnd len="med" w="med" type="none"/>
          </a:ln>
        </p:spPr>
      </p:pic>
      <p:sp>
        <p:nvSpPr>
          <p:cNvPr id="323" name="Shape 323"/>
          <p:cNvSpPr txBox="1"/>
          <p:nvPr/>
        </p:nvSpPr>
        <p:spPr>
          <a:xfrm>
            <a:off x="7145775" y="4226975"/>
            <a:ext cx="553200"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lang="en" sz="900">
                <a:solidFill>
                  <a:srgbClr val="7F7F7F"/>
                </a:solidFill>
                <a:latin typeface="Calibri"/>
                <a:ea typeface="Calibri"/>
                <a:cs typeface="Calibri"/>
                <a:sym typeface="Calibri"/>
              </a:rPr>
              <a:t>tj</a:t>
            </a:r>
          </a:p>
        </p:txBody>
      </p:sp>
      <p:sp>
        <p:nvSpPr>
          <p:cNvPr id="324" name="Shape 324"/>
          <p:cNvSpPr txBox="1"/>
          <p:nvPr/>
        </p:nvSpPr>
        <p:spPr>
          <a:xfrm>
            <a:off x="2146925" y="1595900"/>
            <a:ext cx="5631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lang="en" sz="900">
                <a:solidFill>
                  <a:srgbClr val="7F7F7F"/>
                </a:solidFill>
                <a:latin typeface="Calibri"/>
                <a:ea typeface="Calibri"/>
                <a:cs typeface="Calibri"/>
                <a:sym typeface="Calibri"/>
              </a:rPr>
              <a:t>charlotte</a:t>
            </a:r>
          </a:p>
        </p:txBody>
      </p:sp>
      <p:pic>
        <p:nvPicPr>
          <p:cNvPr id="325" name="Shape 325"/>
          <p:cNvPicPr preferRelativeResize="0"/>
          <p:nvPr/>
        </p:nvPicPr>
        <p:blipFill>
          <a:blip r:embed="rId46">
            <a:alphaModFix/>
          </a:blip>
          <a:stretch>
            <a:fillRect/>
          </a:stretch>
        </p:blipFill>
        <p:spPr>
          <a:xfrm>
            <a:off x="2160746" y="1054099"/>
            <a:ext cx="538800" cy="538800"/>
          </a:xfrm>
          <a:prstGeom prst="rect">
            <a:avLst/>
          </a:prstGeom>
          <a:noFill/>
          <a:ln cap="flat" cmpd="sng" w="9525">
            <a:solidFill>
              <a:srgbClr val="666666"/>
            </a:solidFill>
            <a:prstDash val="solid"/>
            <a:round/>
            <a:headEnd len="med" w="med" type="none"/>
            <a:tailEnd len="med" w="med" type="none"/>
          </a:ln>
        </p:spPr>
      </p:pic>
      <p:pic>
        <p:nvPicPr>
          <p:cNvPr id="326" name="Shape 326"/>
          <p:cNvPicPr preferRelativeResize="0"/>
          <p:nvPr/>
        </p:nvPicPr>
        <p:blipFill rotWithShape="1">
          <a:blip r:embed="rId47">
            <a:alphaModFix/>
          </a:blip>
          <a:srcRect b="39103" l="0" r="38244" t="2471"/>
          <a:stretch/>
        </p:blipFill>
        <p:spPr>
          <a:xfrm>
            <a:off x="851638" y="2486286"/>
            <a:ext cx="550499" cy="582730"/>
          </a:xfrm>
          <a:prstGeom prst="rect">
            <a:avLst/>
          </a:prstGeom>
          <a:noFill/>
          <a:ln cap="flat" cmpd="sng" w="9525">
            <a:solidFill>
              <a:srgbClr val="666666"/>
            </a:solidFill>
            <a:prstDash val="solid"/>
            <a:round/>
            <a:headEnd len="med" w="med" type="none"/>
            <a:tailEnd len="med" w="med" type="none"/>
          </a:ln>
        </p:spPr>
      </p:pic>
      <p:pic>
        <p:nvPicPr>
          <p:cNvPr id="327" name="Shape 327"/>
          <p:cNvPicPr preferRelativeResize="0"/>
          <p:nvPr/>
        </p:nvPicPr>
        <p:blipFill rotWithShape="1">
          <a:blip r:embed="rId48">
            <a:alphaModFix/>
          </a:blip>
          <a:srcRect b="34362" l="23230" r="17295" t="4979"/>
          <a:stretch/>
        </p:blipFill>
        <p:spPr>
          <a:xfrm>
            <a:off x="4878990" y="2506975"/>
            <a:ext cx="559799" cy="541350"/>
          </a:xfrm>
          <a:prstGeom prst="rect">
            <a:avLst/>
          </a:prstGeom>
          <a:noFill/>
          <a:ln cap="flat" cmpd="sng" w="9525">
            <a:solidFill>
              <a:srgbClr val="434343"/>
            </a:solidFill>
            <a:prstDash val="solid"/>
            <a:round/>
            <a:headEnd len="med" w="med" type="none"/>
            <a:tailEnd len="med" w="med" type="none"/>
          </a:ln>
        </p:spPr>
      </p:pic>
      <p:pic>
        <p:nvPicPr>
          <p:cNvPr id="328" name="Shape 328"/>
          <p:cNvPicPr preferRelativeResize="0"/>
          <p:nvPr/>
        </p:nvPicPr>
        <p:blipFill>
          <a:blip r:embed="rId49">
            <a:alphaModFix/>
          </a:blip>
          <a:stretch>
            <a:fillRect/>
          </a:stretch>
        </p:blipFill>
        <p:spPr>
          <a:xfrm>
            <a:off x="5528389" y="1043299"/>
            <a:ext cx="560400" cy="560400"/>
          </a:xfrm>
          <a:prstGeom prst="rect">
            <a:avLst/>
          </a:prstGeom>
          <a:noFill/>
          <a:ln cap="flat" cmpd="sng" w="9525">
            <a:solidFill>
              <a:srgbClr val="666666"/>
            </a:solidFill>
            <a:prstDash val="solid"/>
            <a:round/>
            <a:headEnd len="med" w="med" type="none"/>
            <a:tailEnd len="med" w="med" type="none"/>
          </a:ln>
        </p:spPr>
      </p:pic>
      <p:pic>
        <p:nvPicPr>
          <p:cNvPr id="329" name="Shape 329"/>
          <p:cNvPicPr preferRelativeResize="0"/>
          <p:nvPr/>
        </p:nvPicPr>
        <p:blipFill>
          <a:blip r:embed="rId50">
            <a:alphaModFix/>
          </a:blip>
          <a:stretch>
            <a:fillRect/>
          </a:stretch>
        </p:blipFill>
        <p:spPr>
          <a:xfrm>
            <a:off x="5528389" y="1766137"/>
            <a:ext cx="578399" cy="578399"/>
          </a:xfrm>
          <a:prstGeom prst="rect">
            <a:avLst/>
          </a:prstGeom>
          <a:noFill/>
          <a:ln cap="flat" cmpd="sng" w="9525">
            <a:solidFill>
              <a:srgbClr val="666666"/>
            </a:solidFill>
            <a:prstDash val="solid"/>
            <a:round/>
            <a:headEnd len="med" w="med" type="none"/>
            <a:tailEnd len="med" w="med" type="none"/>
          </a:ln>
        </p:spPr>
      </p:pic>
      <p:pic>
        <p:nvPicPr>
          <p:cNvPr id="330" name="Shape 330"/>
          <p:cNvPicPr preferRelativeResize="0"/>
          <p:nvPr/>
        </p:nvPicPr>
        <p:blipFill rotWithShape="1">
          <a:blip r:embed="rId31">
            <a:alphaModFix/>
          </a:blip>
          <a:srcRect b="6076" l="0" r="0" t="0"/>
          <a:stretch/>
        </p:blipFill>
        <p:spPr>
          <a:xfrm>
            <a:off x="2164999" y="1785326"/>
            <a:ext cx="553200" cy="540000"/>
          </a:xfrm>
          <a:prstGeom prst="rect">
            <a:avLst/>
          </a:prstGeom>
          <a:noFill/>
          <a:ln cap="flat" cmpd="sng" w="9525">
            <a:solidFill>
              <a:srgbClr val="453635"/>
            </a:solidFill>
            <a:prstDash val="solid"/>
            <a:round/>
            <a:headEnd len="med" w="med" type="none"/>
            <a:tailEnd len="med" w="med" type="none"/>
          </a:ln>
        </p:spPr>
      </p:pic>
      <p:sp>
        <p:nvSpPr>
          <p:cNvPr id="331" name="Shape 331"/>
          <p:cNvSpPr txBox="1"/>
          <p:nvPr/>
        </p:nvSpPr>
        <p:spPr>
          <a:xfrm>
            <a:off x="2135675" y="2342875"/>
            <a:ext cx="5855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lang="en" sz="900">
                <a:solidFill>
                  <a:srgbClr val="7F7F7F"/>
                </a:solidFill>
                <a:latin typeface="Calibri"/>
                <a:ea typeface="Calibri"/>
                <a:cs typeface="Calibri"/>
                <a:sym typeface="Calibri"/>
              </a:rPr>
              <a:t>zack</a:t>
            </a:r>
          </a:p>
        </p:txBody>
      </p:sp>
      <p:sp>
        <p:nvSpPr>
          <p:cNvPr id="332" name="Shape 332"/>
          <p:cNvSpPr txBox="1"/>
          <p:nvPr/>
        </p:nvSpPr>
        <p:spPr>
          <a:xfrm>
            <a:off x="153075" y="-704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the algorithms organization</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4" name="Shape 594"/>
        <p:cNvGrpSpPr/>
        <p:nvPr/>
      </p:nvGrpSpPr>
      <p:grpSpPr>
        <a:xfrm>
          <a:off x="0" y="0"/>
          <a:ext cx="0" cy="0"/>
          <a:chOff x="0" y="0"/>
          <a:chExt cx="0" cy="0"/>
        </a:xfrm>
      </p:grpSpPr>
      <p:pic>
        <p:nvPicPr>
          <p:cNvPr id="595" name="Shape 595"/>
          <p:cNvPicPr preferRelativeResize="0"/>
          <p:nvPr/>
        </p:nvPicPr>
        <p:blipFill>
          <a:blip r:embed="rId3">
            <a:alphaModFix/>
          </a:blip>
          <a:stretch>
            <a:fillRect/>
          </a:stretch>
        </p:blipFill>
        <p:spPr>
          <a:xfrm>
            <a:off x="228599" y="1429672"/>
            <a:ext cx="2474645" cy="2474624"/>
          </a:xfrm>
          <a:prstGeom prst="rect">
            <a:avLst/>
          </a:prstGeom>
          <a:noFill/>
          <a:ln>
            <a:noFill/>
          </a:ln>
        </p:spPr>
      </p:pic>
      <p:pic>
        <p:nvPicPr>
          <p:cNvPr id="596" name="Shape 596"/>
          <p:cNvPicPr preferRelativeResize="0"/>
          <p:nvPr/>
        </p:nvPicPr>
        <p:blipFill>
          <a:blip r:embed="rId4">
            <a:alphaModFix/>
          </a:blip>
          <a:stretch>
            <a:fillRect/>
          </a:stretch>
        </p:blipFill>
        <p:spPr>
          <a:xfrm>
            <a:off x="2627050" y="1168700"/>
            <a:ext cx="6477000" cy="3429000"/>
          </a:xfrm>
          <a:prstGeom prst="rect">
            <a:avLst/>
          </a:prstGeom>
          <a:noFill/>
          <a:ln>
            <a:noFill/>
          </a:ln>
        </p:spPr>
      </p:pic>
      <p:sp>
        <p:nvSpPr>
          <p:cNvPr id="597" name="Shape 597"/>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angela’s story, chapter 1: age</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1" name="Shape 601"/>
        <p:cNvGrpSpPr/>
        <p:nvPr/>
      </p:nvGrpSpPr>
      <p:grpSpPr>
        <a:xfrm>
          <a:off x="0" y="0"/>
          <a:ext cx="0" cy="0"/>
          <a:chOff x="0" y="0"/>
          <a:chExt cx="0" cy="0"/>
        </a:xfrm>
      </p:grpSpPr>
      <p:sp>
        <p:nvSpPr>
          <p:cNvPr id="602" name="Shape 602"/>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angela’s story, chapter 2: size</a:t>
            </a:r>
          </a:p>
        </p:txBody>
      </p:sp>
      <p:pic>
        <p:nvPicPr>
          <p:cNvPr id="603" name="Shape 603"/>
          <p:cNvPicPr preferRelativeResize="0"/>
          <p:nvPr/>
        </p:nvPicPr>
        <p:blipFill>
          <a:blip r:embed="rId3">
            <a:alphaModFix/>
          </a:blip>
          <a:stretch>
            <a:fillRect/>
          </a:stretch>
        </p:blipFill>
        <p:spPr>
          <a:xfrm>
            <a:off x="228599" y="1429672"/>
            <a:ext cx="2474645" cy="2474624"/>
          </a:xfrm>
          <a:prstGeom prst="rect">
            <a:avLst/>
          </a:prstGeom>
          <a:noFill/>
          <a:ln>
            <a:noFill/>
          </a:ln>
        </p:spPr>
      </p:pic>
      <p:pic>
        <p:nvPicPr>
          <p:cNvPr id="604" name="Shape 604"/>
          <p:cNvPicPr preferRelativeResize="0"/>
          <p:nvPr/>
        </p:nvPicPr>
        <p:blipFill>
          <a:blip r:embed="rId4">
            <a:alphaModFix/>
          </a:blip>
          <a:stretch>
            <a:fillRect/>
          </a:stretch>
        </p:blipFill>
        <p:spPr>
          <a:xfrm>
            <a:off x="2627050" y="1165725"/>
            <a:ext cx="6477000" cy="3429000"/>
          </a:xfrm>
          <a:prstGeom prst="rect">
            <a:avLst/>
          </a:prstGeom>
          <a:noFill/>
          <a:ln>
            <a:noFill/>
          </a:ln>
        </p:spPr>
      </p:pic>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 name="Shape 608"/>
        <p:cNvGrpSpPr/>
        <p:nvPr/>
      </p:nvGrpSpPr>
      <p:grpSpPr>
        <a:xfrm>
          <a:off x="0" y="0"/>
          <a:ext cx="0" cy="0"/>
          <a:chOff x="0" y="0"/>
          <a:chExt cx="0" cy="0"/>
        </a:xfrm>
      </p:grpSpPr>
      <p:pic>
        <p:nvPicPr>
          <p:cNvPr id="609" name="Shape 609"/>
          <p:cNvPicPr preferRelativeResize="0"/>
          <p:nvPr/>
        </p:nvPicPr>
        <p:blipFill>
          <a:blip r:embed="rId3">
            <a:alphaModFix/>
          </a:blip>
          <a:stretch>
            <a:fillRect/>
          </a:stretch>
        </p:blipFill>
        <p:spPr>
          <a:xfrm>
            <a:off x="181625" y="599900"/>
            <a:ext cx="8780749" cy="4041925"/>
          </a:xfrm>
          <a:prstGeom prst="rect">
            <a:avLst/>
          </a:prstGeom>
          <a:noFill/>
          <a:ln>
            <a:noFill/>
          </a:ln>
        </p:spPr>
      </p:pic>
      <p:sp>
        <p:nvSpPr>
          <p:cNvPr id="610" name="Shape 610"/>
          <p:cNvSpPr/>
          <p:nvPr/>
        </p:nvSpPr>
        <p:spPr>
          <a:xfrm>
            <a:off x="130825" y="3365650"/>
            <a:ext cx="2573099" cy="4214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611" name="Shape 611"/>
          <p:cNvPicPr preferRelativeResize="0"/>
          <p:nvPr/>
        </p:nvPicPr>
        <p:blipFill>
          <a:blip r:embed="rId4">
            <a:alphaModFix/>
          </a:blip>
          <a:stretch>
            <a:fillRect/>
          </a:stretch>
        </p:blipFill>
        <p:spPr>
          <a:xfrm>
            <a:off x="5790450" y="426991"/>
            <a:ext cx="1352099" cy="1428158"/>
          </a:xfrm>
          <a:prstGeom prst="rect">
            <a:avLst/>
          </a:prstGeom>
          <a:noFill/>
          <a:ln>
            <a:noFill/>
          </a:ln>
        </p:spPr>
      </p:pic>
      <p:sp>
        <p:nvSpPr>
          <p:cNvPr id="612" name="Shape 612"/>
          <p:cNvSpPr/>
          <p:nvPr/>
        </p:nvSpPr>
        <p:spPr>
          <a:xfrm>
            <a:off x="5711550" y="503126"/>
            <a:ext cx="1430999" cy="14282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613" name="Shape 613"/>
          <p:cNvPicPr preferRelativeResize="0"/>
          <p:nvPr/>
        </p:nvPicPr>
        <p:blipFill>
          <a:blip r:embed="rId5">
            <a:alphaModFix/>
          </a:blip>
          <a:stretch>
            <a:fillRect/>
          </a:stretch>
        </p:blipFill>
        <p:spPr>
          <a:xfrm>
            <a:off x="5790450" y="1601200"/>
            <a:ext cx="182900" cy="182900"/>
          </a:xfrm>
          <a:prstGeom prst="rect">
            <a:avLst/>
          </a:prstGeom>
          <a:noFill/>
          <a:ln>
            <a:noFill/>
          </a:ln>
        </p:spPr>
      </p:pic>
      <p:pic>
        <p:nvPicPr>
          <p:cNvPr id="614" name="Shape 614"/>
          <p:cNvPicPr preferRelativeResize="0"/>
          <p:nvPr/>
        </p:nvPicPr>
        <p:blipFill>
          <a:blip r:embed="rId6">
            <a:alphaModFix/>
          </a:blip>
          <a:stretch>
            <a:fillRect/>
          </a:stretch>
        </p:blipFill>
        <p:spPr>
          <a:xfrm>
            <a:off x="785850" y="3581625"/>
            <a:ext cx="126049" cy="126049"/>
          </a:xfrm>
          <a:prstGeom prst="rect">
            <a:avLst/>
          </a:prstGeom>
          <a:noFill/>
          <a:ln>
            <a:noFill/>
          </a:ln>
        </p:spPr>
      </p:pic>
      <p:pic>
        <p:nvPicPr>
          <p:cNvPr id="615" name="Shape 615"/>
          <p:cNvPicPr preferRelativeResize="0"/>
          <p:nvPr/>
        </p:nvPicPr>
        <p:blipFill>
          <a:blip r:embed="rId6">
            <a:alphaModFix/>
          </a:blip>
          <a:stretch>
            <a:fillRect/>
          </a:stretch>
        </p:blipFill>
        <p:spPr>
          <a:xfrm>
            <a:off x="1354350" y="3581625"/>
            <a:ext cx="126049" cy="126049"/>
          </a:xfrm>
          <a:prstGeom prst="rect">
            <a:avLst/>
          </a:prstGeom>
          <a:noFill/>
          <a:ln>
            <a:noFill/>
          </a:ln>
        </p:spPr>
      </p:pic>
      <p:pic>
        <p:nvPicPr>
          <p:cNvPr id="616" name="Shape 616"/>
          <p:cNvPicPr preferRelativeResize="0"/>
          <p:nvPr/>
        </p:nvPicPr>
        <p:blipFill>
          <a:blip r:embed="rId6">
            <a:alphaModFix/>
          </a:blip>
          <a:stretch>
            <a:fillRect/>
          </a:stretch>
        </p:blipFill>
        <p:spPr>
          <a:xfrm>
            <a:off x="1944100" y="3581625"/>
            <a:ext cx="126049" cy="126049"/>
          </a:xfrm>
          <a:prstGeom prst="rect">
            <a:avLst/>
          </a:prstGeom>
          <a:noFill/>
          <a:ln>
            <a:noFill/>
          </a:ln>
        </p:spPr>
      </p:pic>
      <p:sp>
        <p:nvSpPr>
          <p:cNvPr id="617" name="Shape 617"/>
          <p:cNvSpPr/>
          <p:nvPr/>
        </p:nvSpPr>
        <p:spPr>
          <a:xfrm>
            <a:off x="1325800" y="690425"/>
            <a:ext cx="332099" cy="3372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1" name="Shape 621"/>
        <p:cNvGrpSpPr/>
        <p:nvPr/>
      </p:nvGrpSpPr>
      <p:grpSpPr>
        <a:xfrm>
          <a:off x="0" y="0"/>
          <a:ext cx="0" cy="0"/>
          <a:chOff x="0" y="0"/>
          <a:chExt cx="0" cy="0"/>
        </a:xfrm>
      </p:grpSpPr>
      <p:pic>
        <p:nvPicPr>
          <p:cNvPr id="622" name="Shape 622"/>
          <p:cNvPicPr preferRelativeResize="0"/>
          <p:nvPr/>
        </p:nvPicPr>
        <p:blipFill>
          <a:blip r:embed="rId3">
            <a:alphaModFix/>
          </a:blip>
          <a:stretch>
            <a:fillRect/>
          </a:stretch>
        </p:blipFill>
        <p:spPr>
          <a:xfrm>
            <a:off x="261849" y="551725"/>
            <a:ext cx="8634500" cy="3958850"/>
          </a:xfrm>
          <a:prstGeom prst="rect">
            <a:avLst/>
          </a:prstGeom>
          <a:noFill/>
          <a:ln>
            <a:noFill/>
          </a:ln>
        </p:spPr>
      </p:pic>
      <p:pic>
        <p:nvPicPr>
          <p:cNvPr id="623" name="Shape 623"/>
          <p:cNvPicPr preferRelativeResize="0"/>
          <p:nvPr/>
        </p:nvPicPr>
        <p:blipFill>
          <a:blip r:embed="rId4">
            <a:alphaModFix/>
          </a:blip>
          <a:stretch>
            <a:fillRect/>
          </a:stretch>
        </p:blipFill>
        <p:spPr>
          <a:xfrm>
            <a:off x="5793025" y="1740866"/>
            <a:ext cx="1352099" cy="1428158"/>
          </a:xfrm>
          <a:prstGeom prst="rect">
            <a:avLst/>
          </a:prstGeom>
          <a:noFill/>
          <a:ln>
            <a:noFill/>
          </a:ln>
        </p:spPr>
      </p:pic>
      <p:sp>
        <p:nvSpPr>
          <p:cNvPr id="624" name="Shape 624"/>
          <p:cNvSpPr/>
          <p:nvPr/>
        </p:nvSpPr>
        <p:spPr>
          <a:xfrm>
            <a:off x="174450" y="3002200"/>
            <a:ext cx="2457000" cy="3891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5" name="Shape 625"/>
          <p:cNvSpPr/>
          <p:nvPr/>
        </p:nvSpPr>
        <p:spPr>
          <a:xfrm>
            <a:off x="5753275" y="1840700"/>
            <a:ext cx="1279200" cy="1380899"/>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626" name="Shape 626"/>
          <p:cNvPicPr preferRelativeResize="0"/>
          <p:nvPr/>
        </p:nvPicPr>
        <p:blipFill>
          <a:blip r:embed="rId5">
            <a:alphaModFix/>
          </a:blip>
          <a:stretch>
            <a:fillRect/>
          </a:stretch>
        </p:blipFill>
        <p:spPr>
          <a:xfrm>
            <a:off x="842675" y="3154836"/>
            <a:ext cx="135150" cy="166300"/>
          </a:xfrm>
          <a:prstGeom prst="rect">
            <a:avLst/>
          </a:prstGeom>
          <a:noFill/>
          <a:ln>
            <a:noFill/>
          </a:ln>
        </p:spPr>
      </p:pic>
      <p:sp>
        <p:nvSpPr>
          <p:cNvPr id="627" name="Shape 627"/>
          <p:cNvSpPr/>
          <p:nvPr/>
        </p:nvSpPr>
        <p:spPr>
          <a:xfrm>
            <a:off x="1671625" y="629400"/>
            <a:ext cx="332099" cy="3372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628" name="Shape 628"/>
          <p:cNvPicPr preferRelativeResize="0"/>
          <p:nvPr/>
        </p:nvPicPr>
        <p:blipFill>
          <a:blip r:embed="rId5">
            <a:alphaModFix/>
          </a:blip>
          <a:stretch>
            <a:fillRect/>
          </a:stretch>
        </p:blipFill>
        <p:spPr>
          <a:xfrm>
            <a:off x="1410125" y="3154848"/>
            <a:ext cx="135150" cy="166300"/>
          </a:xfrm>
          <a:prstGeom prst="rect">
            <a:avLst/>
          </a:prstGeom>
          <a:noFill/>
          <a:ln>
            <a:noFill/>
          </a:ln>
        </p:spPr>
      </p:pic>
      <p:pic>
        <p:nvPicPr>
          <p:cNvPr id="629" name="Shape 629"/>
          <p:cNvPicPr preferRelativeResize="0"/>
          <p:nvPr/>
        </p:nvPicPr>
        <p:blipFill>
          <a:blip r:embed="rId5">
            <a:alphaModFix/>
          </a:blip>
          <a:stretch>
            <a:fillRect/>
          </a:stretch>
        </p:blipFill>
        <p:spPr>
          <a:xfrm>
            <a:off x="1989175" y="3154861"/>
            <a:ext cx="135150" cy="166300"/>
          </a:xfrm>
          <a:prstGeom prst="rect">
            <a:avLst/>
          </a:prstGeom>
          <a:noFill/>
          <a:ln>
            <a:noFill/>
          </a:ln>
        </p:spPr>
      </p:pic>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p:nvPr/>
        </p:nvSpPr>
        <p:spPr>
          <a:xfrm>
            <a:off x="715250" y="3790400"/>
            <a:ext cx="419399" cy="395699"/>
          </a:xfrm>
          <a:prstGeom prst="ellipse">
            <a:avLst/>
          </a:prstGeom>
          <a:solidFill>
            <a:srgbClr val="FFFF00"/>
          </a:solid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5" name="Shape 635"/>
          <p:cNvSpPr/>
          <p:nvPr/>
        </p:nvSpPr>
        <p:spPr>
          <a:xfrm>
            <a:off x="715250" y="25264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grpSp>
        <p:nvGrpSpPr>
          <p:cNvPr id="636" name="Shape 636"/>
          <p:cNvGrpSpPr/>
          <p:nvPr/>
        </p:nvGrpSpPr>
        <p:grpSpPr>
          <a:xfrm>
            <a:off x="1544775" y="1240175"/>
            <a:ext cx="7114275" cy="3203250"/>
            <a:chOff x="1221125" y="1560450"/>
            <a:chExt cx="7114275" cy="3203250"/>
          </a:xfrm>
        </p:grpSpPr>
        <p:sp>
          <p:nvSpPr>
            <p:cNvPr id="637" name="Shape 637"/>
            <p:cNvSpPr txBox="1"/>
            <p:nvPr/>
          </p:nvSpPr>
          <p:spPr>
            <a:xfrm>
              <a:off x="1221125" y="1560450"/>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overall item     success rate</a:t>
              </a:r>
            </a:p>
          </p:txBody>
        </p:sp>
        <p:sp>
          <p:nvSpPr>
            <p:cNvPr id="638" name="Shape 638"/>
            <p:cNvSpPr txBox="1"/>
            <p:nvPr/>
          </p:nvSpPr>
          <p:spPr>
            <a:xfrm>
              <a:off x="1254200" y="2570775"/>
              <a:ext cx="1639200" cy="6854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success rate based on </a:t>
              </a:r>
              <a:r>
                <a:rPr b="1" lang="en" sz="1800">
                  <a:latin typeface="Helvetica Neue"/>
                  <a:ea typeface="Helvetica Neue"/>
                  <a:cs typeface="Helvetica Neue"/>
                  <a:sym typeface="Helvetica Neue"/>
                </a:rPr>
                <a:t>age</a:t>
              </a:r>
              <a:r>
                <a:rPr lang="en" sz="1800">
                  <a:latin typeface="Helvetica Neue"/>
                  <a:ea typeface="Helvetica Neue"/>
                  <a:cs typeface="Helvetica Neue"/>
                  <a:sym typeface="Helvetica Neue"/>
                </a:rPr>
                <a:t>  and </a:t>
              </a:r>
              <a:r>
                <a:rPr b="1" lang="en" sz="1800">
                  <a:latin typeface="Helvetica Neue"/>
                  <a:ea typeface="Helvetica Neue"/>
                  <a:cs typeface="Helvetica Neue"/>
                  <a:sym typeface="Helvetica Neue"/>
                </a:rPr>
                <a:t>size</a:t>
              </a:r>
            </a:p>
          </p:txBody>
        </p:sp>
        <p:sp>
          <p:nvSpPr>
            <p:cNvPr id="639" name="Shape 639"/>
            <p:cNvSpPr txBox="1"/>
            <p:nvPr/>
          </p:nvSpPr>
          <p:spPr>
            <a:xfrm>
              <a:off x="1292075" y="3741600"/>
              <a:ext cx="1497299" cy="1022100"/>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success rate based on “sometimes” factors</a:t>
              </a:r>
            </a:p>
          </p:txBody>
        </p:sp>
        <p:cxnSp>
          <p:nvCxnSpPr>
            <p:cNvPr id="640" name="Shape 640"/>
            <p:cNvCxnSpPr/>
            <p:nvPr/>
          </p:nvCxnSpPr>
          <p:spPr>
            <a:xfrm flipH="1" rot="10800000">
              <a:off x="2860350" y="2878724"/>
              <a:ext cx="716100" cy="118500"/>
            </a:xfrm>
            <a:prstGeom prst="straightConnector1">
              <a:avLst/>
            </a:prstGeom>
            <a:noFill/>
            <a:ln cap="flat" cmpd="sng" w="19050">
              <a:solidFill>
                <a:schemeClr val="dk2"/>
              </a:solidFill>
              <a:prstDash val="solid"/>
              <a:round/>
              <a:headEnd len="lg" w="lg" type="none"/>
              <a:tailEnd len="lg" w="lg" type="triangle"/>
            </a:ln>
          </p:spPr>
        </p:cxnSp>
        <p:cxnSp>
          <p:nvCxnSpPr>
            <p:cNvPr id="641" name="Shape 641"/>
            <p:cNvCxnSpPr/>
            <p:nvPr/>
          </p:nvCxnSpPr>
          <p:spPr>
            <a:xfrm flipH="1" rot="10800000">
              <a:off x="2860350" y="2878699"/>
              <a:ext cx="716100" cy="1165500"/>
            </a:xfrm>
            <a:prstGeom prst="straightConnector1">
              <a:avLst/>
            </a:prstGeom>
            <a:noFill/>
            <a:ln cap="flat" cmpd="sng" w="19050">
              <a:solidFill>
                <a:schemeClr val="dk2"/>
              </a:solidFill>
              <a:prstDash val="solid"/>
              <a:round/>
              <a:headEnd len="lg" w="lg" type="none"/>
              <a:tailEnd len="lg" w="lg" type="triangle"/>
            </a:ln>
          </p:spPr>
        </p:cxnSp>
        <p:sp>
          <p:nvSpPr>
            <p:cNvPr id="642" name="Shape 642"/>
            <p:cNvSpPr/>
            <p:nvPr/>
          </p:nvSpPr>
          <p:spPr>
            <a:xfrm>
              <a:off x="5873100" y="2733025"/>
              <a:ext cx="494400" cy="301500"/>
            </a:xfrm>
            <a:prstGeom prst="rightArrow">
              <a:avLst>
                <a:gd fmla="val 50000" name="adj1"/>
                <a:gd fmla="val 50000" name="adj2"/>
              </a:avLst>
            </a:prstGeom>
            <a:solidFill>
              <a:schemeClr val="dk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43" name="Shape 643"/>
            <p:cNvCxnSpPr>
              <a:stCxn id="637" idx="3"/>
              <a:endCxn id="644" idx="1"/>
            </p:cNvCxnSpPr>
            <p:nvPr/>
          </p:nvCxnSpPr>
          <p:spPr>
            <a:xfrm>
              <a:off x="2860325" y="2018849"/>
              <a:ext cx="716100" cy="859800"/>
            </a:xfrm>
            <a:prstGeom prst="straightConnector1">
              <a:avLst/>
            </a:prstGeom>
            <a:noFill/>
            <a:ln cap="flat" cmpd="sng" w="19050">
              <a:solidFill>
                <a:schemeClr val="dk2"/>
              </a:solidFill>
              <a:prstDash val="solid"/>
              <a:round/>
              <a:headEnd len="lg" w="lg" type="none"/>
              <a:tailEnd len="lg" w="lg" type="triangle"/>
            </a:ln>
          </p:spPr>
        </p:cxnSp>
        <p:pic>
          <p:nvPicPr>
            <p:cNvPr id="645" name="Shape 645"/>
            <p:cNvPicPr preferRelativeResize="0"/>
            <p:nvPr/>
          </p:nvPicPr>
          <p:blipFill rotWithShape="1">
            <a:blip r:embed="rId3">
              <a:alphaModFix/>
            </a:blip>
            <a:srcRect b="0" l="-900" r="899" t="0"/>
            <a:stretch/>
          </p:blipFill>
          <p:spPr>
            <a:xfrm>
              <a:off x="3905199" y="2180140"/>
              <a:ext cx="1639200" cy="1634160"/>
            </a:xfrm>
            <a:prstGeom prst="rect">
              <a:avLst/>
            </a:prstGeom>
            <a:noFill/>
            <a:ln>
              <a:noFill/>
            </a:ln>
          </p:spPr>
        </p:pic>
        <p:sp>
          <p:nvSpPr>
            <p:cNvPr id="646" name="Shape 646"/>
            <p:cNvSpPr txBox="1"/>
            <p:nvPr/>
          </p:nvSpPr>
          <p:spPr>
            <a:xfrm>
              <a:off x="6696200" y="2538825"/>
              <a:ext cx="1639200" cy="916799"/>
            </a:xfrm>
            <a:prstGeom prst="rect">
              <a:avLst/>
            </a:prstGeom>
            <a:noFill/>
            <a:ln>
              <a:noFill/>
            </a:ln>
          </p:spPr>
          <p:txBody>
            <a:bodyPr anchorCtr="0" anchor="t" bIns="91425" lIns="91425" rIns="91425" tIns="91425">
              <a:noAutofit/>
            </a:bodyPr>
            <a:lstStyle/>
            <a:p>
              <a:pPr lvl="0" rtl="0">
                <a:spcBef>
                  <a:spcPts val="0"/>
                </a:spcBef>
                <a:buNone/>
              </a:pPr>
              <a:r>
                <a:rPr lang="en" sz="1800">
                  <a:latin typeface="Helvetica Neue"/>
                  <a:ea typeface="Helvetica Neue"/>
                  <a:cs typeface="Helvetica Neue"/>
                  <a:sym typeface="Helvetica Neue"/>
                </a:rPr>
                <a:t>match</a:t>
              </a:r>
            </a:p>
            <a:p>
              <a:pPr lvl="0" rtl="0">
                <a:spcBef>
                  <a:spcPts val="0"/>
                </a:spcBef>
                <a:buNone/>
              </a:pPr>
              <a:r>
                <a:rPr lang="en" sz="1800">
                  <a:latin typeface="Helvetica Neue"/>
                  <a:ea typeface="Helvetica Neue"/>
                  <a:cs typeface="Helvetica Neue"/>
                  <a:sym typeface="Helvetica Neue"/>
                </a:rPr>
                <a:t>score</a:t>
              </a:r>
            </a:p>
          </p:txBody>
        </p:sp>
      </p:grpSp>
      <p:sp>
        <p:nvSpPr>
          <p:cNvPr id="647" name="Shape 647"/>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are match scores computed?</a:t>
            </a:r>
          </a:p>
        </p:txBody>
      </p:sp>
      <p:sp>
        <p:nvSpPr>
          <p:cNvPr id="648" name="Shape 648"/>
          <p:cNvSpPr txBox="1"/>
          <p:nvPr/>
        </p:nvSpPr>
        <p:spPr>
          <a:xfrm>
            <a:off x="736550" y="3726125"/>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3</a:t>
            </a:r>
          </a:p>
        </p:txBody>
      </p:sp>
      <p:sp>
        <p:nvSpPr>
          <p:cNvPr id="649" name="Shape 649"/>
          <p:cNvSpPr txBox="1"/>
          <p:nvPr/>
        </p:nvSpPr>
        <p:spPr>
          <a:xfrm>
            <a:off x="736550" y="2449350"/>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2</a:t>
            </a:r>
          </a:p>
        </p:txBody>
      </p:sp>
      <p:sp>
        <p:nvSpPr>
          <p:cNvPr id="650" name="Shape 650"/>
          <p:cNvSpPr txBox="1"/>
          <p:nvPr/>
        </p:nvSpPr>
        <p:spPr>
          <a:xfrm>
            <a:off x="736550" y="1362850"/>
            <a:ext cx="376799" cy="338999"/>
          </a:xfrm>
          <a:prstGeom prst="rect">
            <a:avLst/>
          </a:prstGeom>
          <a:noFill/>
          <a:ln>
            <a:noFill/>
          </a:ln>
        </p:spPr>
        <p:txBody>
          <a:bodyPr anchorCtr="0" anchor="t" bIns="91425" lIns="91425" rIns="91425" tIns="91425">
            <a:noAutofit/>
          </a:bodyPr>
          <a:lstStyle/>
          <a:p>
            <a:pPr lvl="0" rtl="0">
              <a:spcBef>
                <a:spcPts val="0"/>
              </a:spcBef>
              <a:buNone/>
            </a:pPr>
            <a:r>
              <a:rPr i="1" lang="en" sz="2400">
                <a:latin typeface="Helvetica Neue"/>
                <a:ea typeface="Helvetica Neue"/>
                <a:cs typeface="Helvetica Neue"/>
                <a:sym typeface="Helvetica Neue"/>
              </a:rPr>
              <a:t>1</a:t>
            </a:r>
          </a:p>
        </p:txBody>
      </p:sp>
      <p:sp>
        <p:nvSpPr>
          <p:cNvPr id="651" name="Shape 651"/>
          <p:cNvSpPr/>
          <p:nvPr/>
        </p:nvSpPr>
        <p:spPr>
          <a:xfrm>
            <a:off x="715250" y="1432100"/>
            <a:ext cx="419399" cy="395699"/>
          </a:xfrm>
          <a:prstGeom prst="ellipse">
            <a:avLst/>
          </a:prstGeom>
          <a:noFill/>
          <a:ln cap="flat" cmpd="sng" w="28575">
            <a:solidFill>
              <a:srgbClr val="666666"/>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5" name="Shape 655"/>
        <p:cNvGrpSpPr/>
        <p:nvPr/>
      </p:nvGrpSpPr>
      <p:grpSpPr>
        <a:xfrm>
          <a:off x="0" y="0"/>
          <a:ext cx="0" cy="0"/>
          <a:chOff x="0" y="0"/>
          <a:chExt cx="0" cy="0"/>
        </a:xfrm>
      </p:grpSpPr>
      <p:sp>
        <p:nvSpPr>
          <p:cNvPr id="656" name="Shape 656"/>
          <p:cNvSpPr txBox="1"/>
          <p:nvPr/>
        </p:nvSpPr>
        <p:spPr>
          <a:xfrm>
            <a:off x="201850" y="10017"/>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argyle</a:t>
            </a:r>
          </a:p>
        </p:txBody>
      </p:sp>
      <p:sp>
        <p:nvSpPr>
          <p:cNvPr id="657" name="Shape 657"/>
          <p:cNvSpPr txBox="1"/>
          <p:nvPr/>
        </p:nvSpPr>
        <p:spPr>
          <a:xfrm>
            <a:off x="452250" y="1035280"/>
            <a:ext cx="3033300" cy="3758700"/>
          </a:xfrm>
          <a:prstGeom prst="rect">
            <a:avLst/>
          </a:prstGeom>
          <a:noFill/>
          <a:ln>
            <a:noFill/>
          </a:ln>
        </p:spPr>
        <p:txBody>
          <a:bodyPr anchorCtr="0" anchor="t" bIns="91425" lIns="91425" rIns="91425" tIns="91425">
            <a:noAutofit/>
          </a:bodyPr>
          <a:lstStyle/>
          <a:p>
            <a:pPr lvl="0" rtl="0" algn="ctr">
              <a:spcBef>
                <a:spcPts val="0"/>
              </a:spcBef>
              <a:buNone/>
            </a:pPr>
            <a:r>
              <a:rPr b="1" lang="en" sz="2400">
                <a:solidFill>
                  <a:srgbClr val="00FF00"/>
                </a:solidFill>
                <a:latin typeface="Helvetica Neue"/>
                <a:ea typeface="Helvetica Neue"/>
                <a:cs typeface="Helvetica Neue"/>
                <a:sym typeface="Helvetica Neue"/>
              </a:rPr>
              <a:t>always considers:</a:t>
            </a:r>
          </a:p>
          <a:p>
            <a:pPr lvl="0" rtl="0" algn="ctr">
              <a:spcBef>
                <a:spcPts val="0"/>
              </a:spcBef>
              <a:buNone/>
            </a:pPr>
            <a:r>
              <a:t/>
            </a:r>
            <a:endParaRPr b="1" sz="2400">
              <a:solidFill>
                <a:srgbClr val="00FF00"/>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overall success rate</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age</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size</a:t>
            </a:r>
          </a:p>
          <a:p>
            <a:pPr lvl="0" rtl="0">
              <a:spcBef>
                <a:spcPts val="0"/>
              </a:spcBef>
              <a:buNone/>
            </a:pPr>
            <a:r>
              <a:t/>
            </a:r>
            <a:endParaRPr sz="2400">
              <a:solidFill>
                <a:srgbClr val="666666"/>
              </a:solidFill>
              <a:latin typeface="Helvetica Neue"/>
              <a:ea typeface="Helvetica Neue"/>
              <a:cs typeface="Helvetica Neue"/>
              <a:sym typeface="Helvetica Neue"/>
            </a:endParaRPr>
          </a:p>
        </p:txBody>
      </p:sp>
      <p:sp>
        <p:nvSpPr>
          <p:cNvPr id="658" name="Shape 658"/>
          <p:cNvSpPr txBox="1"/>
          <p:nvPr/>
        </p:nvSpPr>
        <p:spPr>
          <a:xfrm>
            <a:off x="5027478" y="1035280"/>
            <a:ext cx="3535799" cy="3758700"/>
          </a:xfrm>
          <a:prstGeom prst="rect">
            <a:avLst/>
          </a:prstGeom>
          <a:noFill/>
          <a:ln>
            <a:noFill/>
          </a:ln>
        </p:spPr>
        <p:txBody>
          <a:bodyPr anchorCtr="0" anchor="t" bIns="91425" lIns="91425" rIns="91425" tIns="91425">
            <a:noAutofit/>
          </a:bodyPr>
          <a:lstStyle/>
          <a:p>
            <a:pPr lvl="0" rtl="0" algn="ctr">
              <a:spcBef>
                <a:spcPts val="0"/>
              </a:spcBef>
              <a:buNone/>
            </a:pPr>
            <a:r>
              <a:rPr b="1" lang="en" sz="2400">
                <a:solidFill>
                  <a:srgbClr val="FF9900"/>
                </a:solidFill>
                <a:latin typeface="Helvetica Neue"/>
                <a:ea typeface="Helvetica Neue"/>
                <a:cs typeface="Helvetica Neue"/>
                <a:sym typeface="Helvetica Neue"/>
              </a:rPr>
              <a:t>sometimes considers:</a:t>
            </a:r>
          </a:p>
          <a:p>
            <a:pPr lvl="0" rtl="0" algn="ctr">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fit, e.g., tight or loose tops</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height</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price sensitivity</a:t>
            </a:r>
          </a:p>
        </p:txBody>
      </p:sp>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2" name="Shape 662"/>
        <p:cNvGrpSpPr/>
        <p:nvPr/>
      </p:nvGrpSpPr>
      <p:grpSpPr>
        <a:xfrm>
          <a:off x="0" y="0"/>
          <a:ext cx="0" cy="0"/>
          <a:chOff x="0" y="0"/>
          <a:chExt cx="0" cy="0"/>
        </a:xfrm>
      </p:grpSpPr>
      <p:sp>
        <p:nvSpPr>
          <p:cNvPr id="663" name="Shape 663"/>
          <p:cNvSpPr txBox="1"/>
          <p:nvPr/>
        </p:nvSpPr>
        <p:spPr>
          <a:xfrm>
            <a:off x="201850" y="10017"/>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price sensitivity</a:t>
            </a:r>
          </a:p>
        </p:txBody>
      </p:sp>
      <p:pic>
        <p:nvPicPr>
          <p:cNvPr id="664" name="Shape 664"/>
          <p:cNvPicPr preferRelativeResize="0"/>
          <p:nvPr/>
        </p:nvPicPr>
        <p:blipFill>
          <a:blip r:embed="rId3">
            <a:alphaModFix/>
          </a:blip>
          <a:stretch>
            <a:fillRect/>
          </a:stretch>
        </p:blipFill>
        <p:spPr>
          <a:xfrm>
            <a:off x="5967175" y="1412766"/>
            <a:ext cx="1320900" cy="2668296"/>
          </a:xfrm>
          <a:prstGeom prst="rect">
            <a:avLst/>
          </a:prstGeom>
          <a:noFill/>
          <a:ln>
            <a:noFill/>
          </a:ln>
        </p:spPr>
      </p:pic>
      <p:pic>
        <p:nvPicPr>
          <p:cNvPr id="665" name="Shape 665"/>
          <p:cNvPicPr preferRelativeResize="0"/>
          <p:nvPr/>
        </p:nvPicPr>
        <p:blipFill>
          <a:blip r:embed="rId4">
            <a:alphaModFix/>
          </a:blip>
          <a:stretch>
            <a:fillRect/>
          </a:stretch>
        </p:blipFill>
        <p:spPr>
          <a:xfrm>
            <a:off x="1663400" y="1865350"/>
            <a:ext cx="1040324" cy="1898274"/>
          </a:xfrm>
          <a:prstGeom prst="rect">
            <a:avLst/>
          </a:prstGeom>
          <a:noFill/>
          <a:ln>
            <a:noFill/>
          </a:ln>
        </p:spPr>
      </p:pic>
      <p:sp>
        <p:nvSpPr>
          <p:cNvPr id="666" name="Shape 666"/>
          <p:cNvSpPr txBox="1"/>
          <p:nvPr/>
        </p:nvSpPr>
        <p:spPr>
          <a:xfrm>
            <a:off x="1771100" y="923300"/>
            <a:ext cx="11021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price</a:t>
            </a:r>
          </a:p>
        </p:txBody>
      </p:sp>
      <p:sp>
        <p:nvSpPr>
          <p:cNvPr id="667" name="Shape 667"/>
          <p:cNvSpPr txBox="1"/>
          <p:nvPr/>
        </p:nvSpPr>
        <p:spPr>
          <a:xfrm>
            <a:off x="4776201" y="923300"/>
            <a:ext cx="45122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spending pref for dresses</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1" name="Shape 671"/>
        <p:cNvGrpSpPr/>
        <p:nvPr/>
      </p:nvGrpSpPr>
      <p:grpSpPr>
        <a:xfrm>
          <a:off x="0" y="0"/>
          <a:ext cx="0" cy="0"/>
          <a:chOff x="0" y="0"/>
          <a:chExt cx="0" cy="0"/>
        </a:xfrm>
      </p:grpSpPr>
      <p:sp>
        <p:nvSpPr>
          <p:cNvPr id="672" name="Shape 672"/>
          <p:cNvSpPr txBox="1"/>
          <p:nvPr/>
        </p:nvSpPr>
        <p:spPr>
          <a:xfrm>
            <a:off x="201850" y="10017"/>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price sensitivity</a:t>
            </a:r>
          </a:p>
        </p:txBody>
      </p:sp>
      <p:pic>
        <p:nvPicPr>
          <p:cNvPr id="673" name="Shape 673"/>
          <p:cNvPicPr preferRelativeResize="0"/>
          <p:nvPr/>
        </p:nvPicPr>
        <p:blipFill>
          <a:blip r:embed="rId3">
            <a:alphaModFix/>
          </a:blip>
          <a:stretch>
            <a:fillRect/>
          </a:stretch>
        </p:blipFill>
        <p:spPr>
          <a:xfrm>
            <a:off x="5967175" y="1412766"/>
            <a:ext cx="1320900" cy="2668296"/>
          </a:xfrm>
          <a:prstGeom prst="rect">
            <a:avLst/>
          </a:prstGeom>
          <a:noFill/>
          <a:ln>
            <a:noFill/>
          </a:ln>
        </p:spPr>
      </p:pic>
      <p:pic>
        <p:nvPicPr>
          <p:cNvPr id="674" name="Shape 674"/>
          <p:cNvPicPr preferRelativeResize="0"/>
          <p:nvPr/>
        </p:nvPicPr>
        <p:blipFill>
          <a:blip r:embed="rId4">
            <a:alphaModFix/>
          </a:blip>
          <a:stretch>
            <a:fillRect/>
          </a:stretch>
        </p:blipFill>
        <p:spPr>
          <a:xfrm>
            <a:off x="1663400" y="1865350"/>
            <a:ext cx="1040324" cy="1898274"/>
          </a:xfrm>
          <a:prstGeom prst="rect">
            <a:avLst/>
          </a:prstGeom>
          <a:noFill/>
          <a:ln>
            <a:noFill/>
          </a:ln>
        </p:spPr>
      </p:pic>
      <p:sp>
        <p:nvSpPr>
          <p:cNvPr id="675" name="Shape 675"/>
          <p:cNvSpPr txBox="1"/>
          <p:nvPr/>
        </p:nvSpPr>
        <p:spPr>
          <a:xfrm>
            <a:off x="1771100" y="923300"/>
            <a:ext cx="1102199" cy="378300"/>
          </a:xfrm>
          <a:prstGeom prst="rect">
            <a:avLst/>
          </a:prstGeom>
          <a:noFill/>
          <a:ln>
            <a:noFill/>
          </a:ln>
        </p:spPr>
        <p:txBody>
          <a:bodyPr anchorCtr="0" anchor="t" bIns="91425" lIns="91425" rIns="91425" tIns="91425">
            <a:noAutofit/>
          </a:bodyPr>
          <a:lstStyle/>
          <a:p>
            <a:pPr lvl="0">
              <a:spcBef>
                <a:spcPts val="0"/>
              </a:spcBef>
              <a:buNone/>
            </a:pPr>
            <a:r>
              <a:rPr lang="en" sz="2400">
                <a:solidFill>
                  <a:srgbClr val="666666"/>
                </a:solidFill>
                <a:latin typeface="Helvetica Neue"/>
                <a:ea typeface="Helvetica Neue"/>
                <a:cs typeface="Helvetica Neue"/>
                <a:sym typeface="Helvetica Neue"/>
              </a:rPr>
              <a:t>price</a:t>
            </a:r>
          </a:p>
        </p:txBody>
      </p:sp>
      <p:sp>
        <p:nvSpPr>
          <p:cNvPr id="676" name="Shape 676"/>
          <p:cNvSpPr txBox="1"/>
          <p:nvPr/>
        </p:nvSpPr>
        <p:spPr>
          <a:xfrm>
            <a:off x="4776201" y="923300"/>
            <a:ext cx="45122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spending pref for dresses</a:t>
            </a:r>
          </a:p>
        </p:txBody>
      </p:sp>
      <p:cxnSp>
        <p:nvCxnSpPr>
          <p:cNvPr id="677" name="Shape 677"/>
          <p:cNvCxnSpPr/>
          <p:nvPr/>
        </p:nvCxnSpPr>
        <p:spPr>
          <a:xfrm>
            <a:off x="3240675" y="2571750"/>
            <a:ext cx="2063099" cy="0"/>
          </a:xfrm>
          <a:prstGeom prst="straightConnector1">
            <a:avLst/>
          </a:prstGeom>
          <a:noFill/>
          <a:ln cap="flat" cmpd="sng" w="38100">
            <a:solidFill>
              <a:srgbClr val="666666"/>
            </a:solidFill>
            <a:prstDash val="solid"/>
            <a:round/>
            <a:headEnd len="lg" w="lg" type="triangle"/>
            <a:tailEnd len="lg" w="lg" type="triangle"/>
          </a:ln>
        </p:spPr>
      </p:cxnSp>
      <p:sp>
        <p:nvSpPr>
          <p:cNvPr id="678" name="Shape 678"/>
          <p:cNvSpPr txBox="1"/>
          <p:nvPr/>
        </p:nvSpPr>
        <p:spPr>
          <a:xfrm>
            <a:off x="3409950" y="1980025"/>
            <a:ext cx="18509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price match</a:t>
            </a:r>
          </a:p>
        </p:txBody>
      </p:sp>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2" name="Shape 682"/>
        <p:cNvGrpSpPr/>
        <p:nvPr/>
      </p:nvGrpSpPr>
      <p:grpSpPr>
        <a:xfrm>
          <a:off x="0" y="0"/>
          <a:ext cx="0" cy="0"/>
          <a:chOff x="0" y="0"/>
          <a:chExt cx="0" cy="0"/>
        </a:xfrm>
      </p:grpSpPr>
      <p:sp>
        <p:nvSpPr>
          <p:cNvPr id="683" name="Shape 683"/>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 name="Shape 687"/>
        <p:cNvGrpSpPr/>
        <p:nvPr/>
      </p:nvGrpSpPr>
      <p:grpSpPr>
        <a:xfrm>
          <a:off x="0" y="0"/>
          <a:ext cx="0" cy="0"/>
          <a:chOff x="0" y="0"/>
          <a:chExt cx="0" cy="0"/>
        </a:xfrm>
      </p:grpSpPr>
      <p:sp>
        <p:nvSpPr>
          <p:cNvPr id="688" name="Shape 688"/>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689" name="Shape 689"/>
          <p:cNvPicPr preferRelativeResize="0"/>
          <p:nvPr/>
        </p:nvPicPr>
        <p:blipFill>
          <a:blip r:embed="rId3">
            <a:alphaModFix/>
          </a:blip>
          <a:stretch>
            <a:fillRect/>
          </a:stretch>
        </p:blipFill>
        <p:spPr>
          <a:xfrm>
            <a:off x="523256" y="1466793"/>
            <a:ext cx="1034493" cy="1260974"/>
          </a:xfrm>
          <a:prstGeom prst="rect">
            <a:avLst/>
          </a:prstGeom>
          <a:noFill/>
          <a:ln>
            <a:noFill/>
          </a:ln>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the plan</a:t>
            </a:r>
          </a:p>
        </p:txBody>
      </p:sp>
      <p:sp>
        <p:nvSpPr>
          <p:cNvPr id="338" name="Shape 338"/>
          <p:cNvSpPr txBox="1"/>
          <p:nvPr/>
        </p:nvSpPr>
        <p:spPr>
          <a:xfrm>
            <a:off x="998425" y="1282175"/>
            <a:ext cx="6375899" cy="3074399"/>
          </a:xfrm>
          <a:prstGeom prst="rect">
            <a:avLst/>
          </a:prstGeom>
          <a:noFill/>
          <a:ln>
            <a:noFill/>
          </a:ln>
        </p:spPr>
        <p:txBody>
          <a:bodyPr anchorCtr="0" anchor="t" bIns="91425" lIns="91425" rIns="91425" tIns="91425">
            <a:noAutofit/>
          </a:bodyPr>
          <a:lstStyle/>
          <a:p>
            <a:pPr indent="-419100" lvl="0" marL="457200" rtl="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your styling algorithms team</a:t>
            </a:r>
          </a:p>
          <a:p>
            <a:pPr lvl="0" rtl="0">
              <a:spcBef>
                <a:spcPts val="0"/>
              </a:spcBef>
              <a:buNone/>
            </a:pPr>
            <a:r>
              <a:t/>
            </a:r>
            <a:endParaRPr sz="3000">
              <a:solidFill>
                <a:srgbClr val="666666"/>
              </a:solidFill>
              <a:latin typeface="Helvetica Neue"/>
              <a:ea typeface="Helvetica Neue"/>
              <a:cs typeface="Helvetica Neue"/>
              <a:sym typeface="Helvetica Neue"/>
            </a:endParaRPr>
          </a:p>
          <a:p>
            <a:pPr indent="-419100" lvl="0" marL="457200" rtl="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how the styling algorithm works</a:t>
            </a:r>
          </a:p>
          <a:p>
            <a:pPr lvl="0" rtl="0">
              <a:spcBef>
                <a:spcPts val="0"/>
              </a:spcBef>
              <a:buNone/>
            </a:pPr>
            <a:r>
              <a:t/>
            </a:r>
            <a:endParaRPr sz="3000">
              <a:solidFill>
                <a:srgbClr val="666666"/>
              </a:solidFill>
              <a:latin typeface="Helvetica Neue"/>
              <a:ea typeface="Helvetica Neue"/>
              <a:cs typeface="Helvetica Neue"/>
              <a:sym typeface="Helvetica Neue"/>
            </a:endParaRPr>
          </a:p>
          <a:p>
            <a:pPr indent="-419100" lvl="0" marL="45720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the future of algorithms</a:t>
            </a:r>
          </a:p>
        </p:txBody>
      </p:sp>
      <p:sp>
        <p:nvSpPr>
          <p:cNvPr id="339" name="Shape 339"/>
          <p:cNvSpPr txBox="1"/>
          <p:nvPr/>
        </p:nvSpPr>
        <p:spPr>
          <a:xfrm>
            <a:off x="1105450" y="3998500"/>
            <a:ext cx="5610900" cy="8007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0000"/>
                </a:solidFill>
                <a:latin typeface="Helvetica Neue"/>
                <a:ea typeface="Helvetica Neue"/>
                <a:cs typeface="Helvetica Neue"/>
                <a:sym typeface="Helvetica Neue"/>
              </a:rPr>
              <a:t>questions during encouraged!</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3" name="Shape 693"/>
        <p:cNvGrpSpPr/>
        <p:nvPr/>
      </p:nvGrpSpPr>
      <p:grpSpPr>
        <a:xfrm>
          <a:off x="0" y="0"/>
          <a:ext cx="0" cy="0"/>
          <a:chOff x="0" y="0"/>
          <a:chExt cx="0" cy="0"/>
        </a:xfrm>
      </p:grpSpPr>
      <p:sp>
        <p:nvSpPr>
          <p:cNvPr id="694" name="Shape 694"/>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695" name="Shape 695"/>
          <p:cNvPicPr preferRelativeResize="0"/>
          <p:nvPr/>
        </p:nvPicPr>
        <p:blipFill>
          <a:blip r:embed="rId3">
            <a:alphaModFix/>
          </a:blip>
          <a:stretch>
            <a:fillRect/>
          </a:stretch>
        </p:blipFill>
        <p:spPr>
          <a:xfrm>
            <a:off x="523256" y="1466793"/>
            <a:ext cx="1034493" cy="1260974"/>
          </a:xfrm>
          <a:prstGeom prst="rect">
            <a:avLst/>
          </a:prstGeom>
          <a:noFill/>
          <a:ln>
            <a:noFill/>
          </a:ln>
        </p:spPr>
      </p:pic>
      <p:sp>
        <p:nvSpPr>
          <p:cNvPr id="696" name="Shape 696"/>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Tree>
  </p:cSld>
  <p:clrMapOvr>
    <a:masterClrMapping/>
  </p:clrMapOvr>
  <p:transition spd="slow">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0" name="Shape 700"/>
        <p:cNvGrpSpPr/>
        <p:nvPr/>
      </p:nvGrpSpPr>
      <p:grpSpPr>
        <a:xfrm>
          <a:off x="0" y="0"/>
          <a:ext cx="0" cy="0"/>
          <a:chOff x="0" y="0"/>
          <a:chExt cx="0" cy="0"/>
        </a:xfrm>
      </p:grpSpPr>
      <p:sp>
        <p:nvSpPr>
          <p:cNvPr id="701" name="Shape 701"/>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702" name="Shape 702"/>
          <p:cNvPicPr preferRelativeResize="0"/>
          <p:nvPr/>
        </p:nvPicPr>
        <p:blipFill>
          <a:blip r:embed="rId3">
            <a:alphaModFix/>
          </a:blip>
          <a:stretch>
            <a:fillRect/>
          </a:stretch>
        </p:blipFill>
        <p:spPr>
          <a:xfrm>
            <a:off x="523256" y="1466793"/>
            <a:ext cx="1034493" cy="1260974"/>
          </a:xfrm>
          <a:prstGeom prst="rect">
            <a:avLst/>
          </a:prstGeom>
          <a:noFill/>
          <a:ln>
            <a:noFill/>
          </a:ln>
        </p:spPr>
      </p:pic>
      <p:pic>
        <p:nvPicPr>
          <p:cNvPr id="703" name="Shape 703"/>
          <p:cNvPicPr preferRelativeResize="0"/>
          <p:nvPr/>
        </p:nvPicPr>
        <p:blipFill>
          <a:blip r:embed="rId4">
            <a:alphaModFix/>
          </a:blip>
          <a:stretch>
            <a:fillRect/>
          </a:stretch>
        </p:blipFill>
        <p:spPr>
          <a:xfrm>
            <a:off x="2523137" y="1485093"/>
            <a:ext cx="1671500" cy="1015324"/>
          </a:xfrm>
          <a:prstGeom prst="rect">
            <a:avLst/>
          </a:prstGeom>
          <a:noFill/>
          <a:ln>
            <a:noFill/>
          </a:ln>
        </p:spPr>
      </p:pic>
      <p:sp>
        <p:nvSpPr>
          <p:cNvPr id="704" name="Shape 704"/>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Tree>
  </p:cSld>
  <p:clrMapOvr>
    <a:masterClrMapping/>
  </p:clrMapOvr>
  <p:transition spd="slow">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8" name="Shape 708"/>
        <p:cNvGrpSpPr/>
        <p:nvPr/>
      </p:nvGrpSpPr>
      <p:grpSpPr>
        <a:xfrm>
          <a:off x="0" y="0"/>
          <a:ext cx="0" cy="0"/>
          <a:chOff x="0" y="0"/>
          <a:chExt cx="0" cy="0"/>
        </a:xfrm>
      </p:grpSpPr>
      <p:sp>
        <p:nvSpPr>
          <p:cNvPr id="709" name="Shape 709"/>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710" name="Shape 710"/>
          <p:cNvPicPr preferRelativeResize="0"/>
          <p:nvPr/>
        </p:nvPicPr>
        <p:blipFill>
          <a:blip r:embed="rId3">
            <a:alphaModFix/>
          </a:blip>
          <a:stretch>
            <a:fillRect/>
          </a:stretch>
        </p:blipFill>
        <p:spPr>
          <a:xfrm>
            <a:off x="523256" y="1466793"/>
            <a:ext cx="1034493" cy="1260974"/>
          </a:xfrm>
          <a:prstGeom prst="rect">
            <a:avLst/>
          </a:prstGeom>
          <a:noFill/>
          <a:ln>
            <a:noFill/>
          </a:ln>
        </p:spPr>
      </p:pic>
      <p:pic>
        <p:nvPicPr>
          <p:cNvPr id="711" name="Shape 711"/>
          <p:cNvPicPr preferRelativeResize="0"/>
          <p:nvPr/>
        </p:nvPicPr>
        <p:blipFill>
          <a:blip r:embed="rId4">
            <a:alphaModFix/>
          </a:blip>
          <a:stretch>
            <a:fillRect/>
          </a:stretch>
        </p:blipFill>
        <p:spPr>
          <a:xfrm>
            <a:off x="2523137" y="1485093"/>
            <a:ext cx="1671500" cy="1015324"/>
          </a:xfrm>
          <a:prstGeom prst="rect">
            <a:avLst/>
          </a:prstGeom>
          <a:noFill/>
          <a:ln>
            <a:noFill/>
          </a:ln>
        </p:spPr>
      </p:pic>
      <p:sp>
        <p:nvSpPr>
          <p:cNvPr id="712" name="Shape 712"/>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
        <p:nvSpPr>
          <p:cNvPr id="713" name="Shape 713"/>
          <p:cNvSpPr txBox="1"/>
          <p:nvPr/>
        </p:nvSpPr>
        <p:spPr>
          <a:xfrm>
            <a:off x="2647325" y="960975"/>
            <a:ext cx="13272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location</a:t>
            </a:r>
          </a:p>
        </p:txBody>
      </p:sp>
    </p:spTree>
  </p:cSld>
  <p:clrMapOvr>
    <a:masterClrMapping/>
  </p:clrMapOvr>
  <p:transition spd="slow">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7" name="Shape 717"/>
        <p:cNvGrpSpPr/>
        <p:nvPr/>
      </p:nvGrpSpPr>
      <p:grpSpPr>
        <a:xfrm>
          <a:off x="0" y="0"/>
          <a:ext cx="0" cy="0"/>
          <a:chOff x="0" y="0"/>
          <a:chExt cx="0" cy="0"/>
        </a:xfrm>
      </p:grpSpPr>
      <p:sp>
        <p:nvSpPr>
          <p:cNvPr id="718" name="Shape 718"/>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719" name="Shape 719"/>
          <p:cNvPicPr preferRelativeResize="0"/>
          <p:nvPr/>
        </p:nvPicPr>
        <p:blipFill>
          <a:blip r:embed="rId3">
            <a:alphaModFix/>
          </a:blip>
          <a:stretch>
            <a:fillRect/>
          </a:stretch>
        </p:blipFill>
        <p:spPr>
          <a:xfrm>
            <a:off x="523256" y="1466793"/>
            <a:ext cx="1034493" cy="1260974"/>
          </a:xfrm>
          <a:prstGeom prst="rect">
            <a:avLst/>
          </a:prstGeom>
          <a:noFill/>
          <a:ln>
            <a:noFill/>
          </a:ln>
        </p:spPr>
      </p:pic>
      <p:pic>
        <p:nvPicPr>
          <p:cNvPr id="720" name="Shape 720"/>
          <p:cNvPicPr preferRelativeResize="0"/>
          <p:nvPr/>
        </p:nvPicPr>
        <p:blipFill>
          <a:blip r:embed="rId4">
            <a:alphaModFix/>
          </a:blip>
          <a:stretch>
            <a:fillRect/>
          </a:stretch>
        </p:blipFill>
        <p:spPr>
          <a:xfrm>
            <a:off x="2523137" y="1485093"/>
            <a:ext cx="1671500" cy="1015324"/>
          </a:xfrm>
          <a:prstGeom prst="rect">
            <a:avLst/>
          </a:prstGeom>
          <a:noFill/>
          <a:ln>
            <a:noFill/>
          </a:ln>
        </p:spPr>
      </p:pic>
      <p:pic>
        <p:nvPicPr>
          <p:cNvPr id="721" name="Shape 721"/>
          <p:cNvPicPr preferRelativeResize="0"/>
          <p:nvPr/>
        </p:nvPicPr>
        <p:blipFill rotWithShape="1">
          <a:blip r:embed="rId5">
            <a:alphaModFix/>
          </a:blip>
          <a:srcRect b="0" l="0" r="0" t="0"/>
          <a:stretch/>
        </p:blipFill>
        <p:spPr>
          <a:xfrm>
            <a:off x="4792323" y="1485093"/>
            <a:ext cx="844500" cy="844500"/>
          </a:xfrm>
          <a:prstGeom prst="rect">
            <a:avLst/>
          </a:prstGeom>
          <a:noFill/>
          <a:ln>
            <a:noFill/>
          </a:ln>
        </p:spPr>
      </p:pic>
      <p:pic>
        <p:nvPicPr>
          <p:cNvPr id="722" name="Shape 722"/>
          <p:cNvPicPr preferRelativeResize="0"/>
          <p:nvPr/>
        </p:nvPicPr>
        <p:blipFill>
          <a:blip r:embed="rId6">
            <a:alphaModFix/>
          </a:blip>
          <a:stretch>
            <a:fillRect/>
          </a:stretch>
        </p:blipFill>
        <p:spPr>
          <a:xfrm>
            <a:off x="5705687" y="1485093"/>
            <a:ext cx="857402" cy="857399"/>
          </a:xfrm>
          <a:prstGeom prst="rect">
            <a:avLst/>
          </a:prstGeom>
          <a:noFill/>
          <a:ln>
            <a:noFill/>
          </a:ln>
        </p:spPr>
      </p:pic>
      <p:sp>
        <p:nvSpPr>
          <p:cNvPr id="723" name="Shape 723"/>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
        <p:nvSpPr>
          <p:cNvPr id="724" name="Shape 724"/>
          <p:cNvSpPr txBox="1"/>
          <p:nvPr/>
        </p:nvSpPr>
        <p:spPr>
          <a:xfrm>
            <a:off x="2647325" y="960975"/>
            <a:ext cx="13272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location</a:t>
            </a:r>
          </a:p>
        </p:txBody>
      </p:sp>
      <p:pic>
        <p:nvPicPr>
          <p:cNvPr id="725" name="Shape 725"/>
          <p:cNvPicPr preferRelativeResize="0"/>
          <p:nvPr/>
        </p:nvPicPr>
        <p:blipFill>
          <a:blip r:embed="rId7">
            <a:alphaModFix/>
          </a:blip>
          <a:stretch>
            <a:fillRect/>
          </a:stretch>
        </p:blipFill>
        <p:spPr>
          <a:xfrm>
            <a:off x="5160050" y="2399225"/>
            <a:ext cx="344799" cy="344799"/>
          </a:xfrm>
          <a:prstGeom prst="rect">
            <a:avLst/>
          </a:prstGeom>
          <a:noFill/>
          <a:ln>
            <a:noFill/>
          </a:ln>
        </p:spPr>
      </p:pic>
      <p:pic>
        <p:nvPicPr>
          <p:cNvPr id="726" name="Shape 726"/>
          <p:cNvPicPr preferRelativeResize="0"/>
          <p:nvPr/>
        </p:nvPicPr>
        <p:blipFill>
          <a:blip r:embed="rId7">
            <a:alphaModFix/>
          </a:blip>
          <a:stretch>
            <a:fillRect/>
          </a:stretch>
        </p:blipFill>
        <p:spPr>
          <a:xfrm>
            <a:off x="5962000" y="2412129"/>
            <a:ext cx="344799" cy="344799"/>
          </a:xfrm>
          <a:prstGeom prst="rect">
            <a:avLst/>
          </a:prstGeom>
          <a:noFill/>
          <a:ln>
            <a:noFill/>
          </a:ln>
        </p:spPr>
      </p:pic>
      <p:cxnSp>
        <p:nvCxnSpPr>
          <p:cNvPr id="727" name="Shape 727"/>
          <p:cNvCxnSpPr/>
          <p:nvPr/>
        </p:nvCxnSpPr>
        <p:spPr>
          <a:xfrm rot="10800000">
            <a:off x="5925425" y="2346550"/>
            <a:ext cx="442799" cy="366599"/>
          </a:xfrm>
          <a:prstGeom prst="straightConnector1">
            <a:avLst/>
          </a:prstGeom>
          <a:noFill/>
          <a:ln cap="flat" cmpd="sng" w="38100">
            <a:solidFill>
              <a:schemeClr val="dk2"/>
            </a:solidFill>
            <a:prstDash val="solid"/>
            <a:round/>
            <a:headEnd len="lg" w="lg" type="none"/>
            <a:tailEnd len="lg" w="lg" type="none"/>
          </a:ln>
        </p:spPr>
      </p:cxnSp>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1" name="Shape 731"/>
        <p:cNvGrpSpPr/>
        <p:nvPr/>
      </p:nvGrpSpPr>
      <p:grpSpPr>
        <a:xfrm>
          <a:off x="0" y="0"/>
          <a:ext cx="0" cy="0"/>
          <a:chOff x="0" y="0"/>
          <a:chExt cx="0" cy="0"/>
        </a:xfrm>
      </p:grpSpPr>
      <p:sp>
        <p:nvSpPr>
          <p:cNvPr id="732" name="Shape 732"/>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733" name="Shape 733"/>
          <p:cNvPicPr preferRelativeResize="0"/>
          <p:nvPr/>
        </p:nvPicPr>
        <p:blipFill>
          <a:blip r:embed="rId3">
            <a:alphaModFix/>
          </a:blip>
          <a:stretch>
            <a:fillRect/>
          </a:stretch>
        </p:blipFill>
        <p:spPr>
          <a:xfrm>
            <a:off x="523256" y="1466793"/>
            <a:ext cx="1034493" cy="1260974"/>
          </a:xfrm>
          <a:prstGeom prst="rect">
            <a:avLst/>
          </a:prstGeom>
          <a:noFill/>
          <a:ln>
            <a:noFill/>
          </a:ln>
        </p:spPr>
      </p:pic>
      <p:pic>
        <p:nvPicPr>
          <p:cNvPr id="734" name="Shape 734"/>
          <p:cNvPicPr preferRelativeResize="0"/>
          <p:nvPr/>
        </p:nvPicPr>
        <p:blipFill>
          <a:blip r:embed="rId4">
            <a:alphaModFix/>
          </a:blip>
          <a:stretch>
            <a:fillRect/>
          </a:stretch>
        </p:blipFill>
        <p:spPr>
          <a:xfrm>
            <a:off x="2523137" y="1485093"/>
            <a:ext cx="1671500" cy="1015324"/>
          </a:xfrm>
          <a:prstGeom prst="rect">
            <a:avLst/>
          </a:prstGeom>
          <a:noFill/>
          <a:ln>
            <a:noFill/>
          </a:ln>
        </p:spPr>
      </p:pic>
      <p:pic>
        <p:nvPicPr>
          <p:cNvPr id="735" name="Shape 735"/>
          <p:cNvPicPr preferRelativeResize="0"/>
          <p:nvPr/>
        </p:nvPicPr>
        <p:blipFill rotWithShape="1">
          <a:blip r:embed="rId5">
            <a:alphaModFix/>
          </a:blip>
          <a:srcRect b="0" l="0" r="0" t="0"/>
          <a:stretch/>
        </p:blipFill>
        <p:spPr>
          <a:xfrm>
            <a:off x="4792323" y="1485093"/>
            <a:ext cx="844500" cy="844500"/>
          </a:xfrm>
          <a:prstGeom prst="rect">
            <a:avLst/>
          </a:prstGeom>
          <a:noFill/>
          <a:ln>
            <a:noFill/>
          </a:ln>
        </p:spPr>
      </p:pic>
      <p:pic>
        <p:nvPicPr>
          <p:cNvPr id="736" name="Shape 736"/>
          <p:cNvPicPr preferRelativeResize="0"/>
          <p:nvPr/>
        </p:nvPicPr>
        <p:blipFill>
          <a:blip r:embed="rId6">
            <a:alphaModFix/>
          </a:blip>
          <a:stretch>
            <a:fillRect/>
          </a:stretch>
        </p:blipFill>
        <p:spPr>
          <a:xfrm>
            <a:off x="5705687" y="1485093"/>
            <a:ext cx="857402" cy="857399"/>
          </a:xfrm>
          <a:prstGeom prst="rect">
            <a:avLst/>
          </a:prstGeom>
          <a:noFill/>
          <a:ln>
            <a:noFill/>
          </a:ln>
        </p:spPr>
      </p:pic>
      <p:sp>
        <p:nvSpPr>
          <p:cNvPr id="737" name="Shape 737"/>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
        <p:nvSpPr>
          <p:cNvPr id="738" name="Shape 738"/>
          <p:cNvSpPr txBox="1"/>
          <p:nvPr/>
        </p:nvSpPr>
        <p:spPr>
          <a:xfrm>
            <a:off x="2647325" y="960975"/>
            <a:ext cx="13272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location</a:t>
            </a:r>
          </a:p>
        </p:txBody>
      </p:sp>
      <p:sp>
        <p:nvSpPr>
          <p:cNvPr id="739" name="Shape 739"/>
          <p:cNvSpPr txBox="1"/>
          <p:nvPr/>
        </p:nvSpPr>
        <p:spPr>
          <a:xfrm>
            <a:off x="4873525" y="960975"/>
            <a:ext cx="19244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client history</a:t>
            </a:r>
          </a:p>
        </p:txBody>
      </p:sp>
      <p:pic>
        <p:nvPicPr>
          <p:cNvPr id="740" name="Shape 740"/>
          <p:cNvPicPr preferRelativeResize="0"/>
          <p:nvPr/>
        </p:nvPicPr>
        <p:blipFill>
          <a:blip r:embed="rId7">
            <a:alphaModFix/>
          </a:blip>
          <a:stretch>
            <a:fillRect/>
          </a:stretch>
        </p:blipFill>
        <p:spPr>
          <a:xfrm>
            <a:off x="5160050" y="2399225"/>
            <a:ext cx="344799" cy="344799"/>
          </a:xfrm>
          <a:prstGeom prst="rect">
            <a:avLst/>
          </a:prstGeom>
          <a:noFill/>
          <a:ln>
            <a:noFill/>
          </a:ln>
        </p:spPr>
      </p:pic>
      <p:pic>
        <p:nvPicPr>
          <p:cNvPr id="741" name="Shape 741"/>
          <p:cNvPicPr preferRelativeResize="0"/>
          <p:nvPr/>
        </p:nvPicPr>
        <p:blipFill>
          <a:blip r:embed="rId7">
            <a:alphaModFix/>
          </a:blip>
          <a:stretch>
            <a:fillRect/>
          </a:stretch>
        </p:blipFill>
        <p:spPr>
          <a:xfrm>
            <a:off x="5962000" y="2412129"/>
            <a:ext cx="344799" cy="344799"/>
          </a:xfrm>
          <a:prstGeom prst="rect">
            <a:avLst/>
          </a:prstGeom>
          <a:noFill/>
          <a:ln>
            <a:noFill/>
          </a:ln>
        </p:spPr>
      </p:pic>
      <p:cxnSp>
        <p:nvCxnSpPr>
          <p:cNvPr id="742" name="Shape 742"/>
          <p:cNvCxnSpPr/>
          <p:nvPr/>
        </p:nvCxnSpPr>
        <p:spPr>
          <a:xfrm rot="10800000">
            <a:off x="5925425" y="2346550"/>
            <a:ext cx="442799" cy="366599"/>
          </a:xfrm>
          <a:prstGeom prst="straightConnector1">
            <a:avLst/>
          </a:prstGeom>
          <a:noFill/>
          <a:ln cap="flat" cmpd="sng" w="38100">
            <a:solidFill>
              <a:schemeClr val="dk2"/>
            </a:solidFill>
            <a:prstDash val="solid"/>
            <a:round/>
            <a:headEnd len="lg" w="lg" type="none"/>
            <a:tailEnd len="lg" w="lg" type="none"/>
          </a:ln>
        </p:spPr>
      </p:cxnSp>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6" name="Shape 746"/>
        <p:cNvGrpSpPr/>
        <p:nvPr/>
      </p:nvGrpSpPr>
      <p:grpSpPr>
        <a:xfrm>
          <a:off x="0" y="0"/>
          <a:ext cx="0" cy="0"/>
          <a:chOff x="0" y="0"/>
          <a:chExt cx="0" cy="0"/>
        </a:xfrm>
      </p:grpSpPr>
      <p:sp>
        <p:nvSpPr>
          <p:cNvPr id="747" name="Shape 747"/>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748" name="Shape 748"/>
          <p:cNvPicPr preferRelativeResize="0"/>
          <p:nvPr/>
        </p:nvPicPr>
        <p:blipFill>
          <a:blip r:embed="rId3">
            <a:alphaModFix/>
          </a:blip>
          <a:stretch>
            <a:fillRect/>
          </a:stretch>
        </p:blipFill>
        <p:spPr>
          <a:xfrm>
            <a:off x="523256" y="1466793"/>
            <a:ext cx="1034493" cy="1260974"/>
          </a:xfrm>
          <a:prstGeom prst="rect">
            <a:avLst/>
          </a:prstGeom>
          <a:noFill/>
          <a:ln>
            <a:noFill/>
          </a:ln>
        </p:spPr>
      </p:pic>
      <p:pic>
        <p:nvPicPr>
          <p:cNvPr id="749" name="Shape 749"/>
          <p:cNvPicPr preferRelativeResize="0"/>
          <p:nvPr/>
        </p:nvPicPr>
        <p:blipFill>
          <a:blip r:embed="rId4">
            <a:alphaModFix/>
          </a:blip>
          <a:stretch>
            <a:fillRect/>
          </a:stretch>
        </p:blipFill>
        <p:spPr>
          <a:xfrm>
            <a:off x="2523137" y="1485093"/>
            <a:ext cx="1671500" cy="1015324"/>
          </a:xfrm>
          <a:prstGeom prst="rect">
            <a:avLst/>
          </a:prstGeom>
          <a:noFill/>
          <a:ln>
            <a:noFill/>
          </a:ln>
        </p:spPr>
      </p:pic>
      <p:pic>
        <p:nvPicPr>
          <p:cNvPr id="750" name="Shape 750"/>
          <p:cNvPicPr preferRelativeResize="0"/>
          <p:nvPr/>
        </p:nvPicPr>
        <p:blipFill rotWithShape="1">
          <a:blip r:embed="rId5">
            <a:alphaModFix/>
          </a:blip>
          <a:srcRect b="0" l="0" r="0" t="0"/>
          <a:stretch/>
        </p:blipFill>
        <p:spPr>
          <a:xfrm>
            <a:off x="4792323" y="1485093"/>
            <a:ext cx="844500" cy="844500"/>
          </a:xfrm>
          <a:prstGeom prst="rect">
            <a:avLst/>
          </a:prstGeom>
          <a:noFill/>
          <a:ln>
            <a:noFill/>
          </a:ln>
        </p:spPr>
      </p:pic>
      <p:pic>
        <p:nvPicPr>
          <p:cNvPr id="751" name="Shape 751"/>
          <p:cNvPicPr preferRelativeResize="0"/>
          <p:nvPr/>
        </p:nvPicPr>
        <p:blipFill>
          <a:blip r:embed="rId6">
            <a:alphaModFix/>
          </a:blip>
          <a:stretch>
            <a:fillRect/>
          </a:stretch>
        </p:blipFill>
        <p:spPr>
          <a:xfrm>
            <a:off x="5705687" y="1485093"/>
            <a:ext cx="857402" cy="857399"/>
          </a:xfrm>
          <a:prstGeom prst="rect">
            <a:avLst/>
          </a:prstGeom>
          <a:noFill/>
          <a:ln>
            <a:noFill/>
          </a:ln>
        </p:spPr>
      </p:pic>
      <p:pic>
        <p:nvPicPr>
          <p:cNvPr id="752" name="Shape 752"/>
          <p:cNvPicPr preferRelativeResize="0"/>
          <p:nvPr/>
        </p:nvPicPr>
        <p:blipFill>
          <a:blip r:embed="rId7">
            <a:alphaModFix/>
          </a:blip>
          <a:stretch>
            <a:fillRect/>
          </a:stretch>
        </p:blipFill>
        <p:spPr>
          <a:xfrm>
            <a:off x="7146708" y="1485093"/>
            <a:ext cx="1526541" cy="1142474"/>
          </a:xfrm>
          <a:prstGeom prst="rect">
            <a:avLst/>
          </a:prstGeom>
          <a:noFill/>
          <a:ln>
            <a:noFill/>
          </a:ln>
        </p:spPr>
      </p:pic>
      <p:sp>
        <p:nvSpPr>
          <p:cNvPr id="753" name="Shape 753"/>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
        <p:nvSpPr>
          <p:cNvPr id="754" name="Shape 754"/>
          <p:cNvSpPr txBox="1"/>
          <p:nvPr/>
        </p:nvSpPr>
        <p:spPr>
          <a:xfrm>
            <a:off x="2647325" y="960975"/>
            <a:ext cx="13272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location</a:t>
            </a:r>
          </a:p>
        </p:txBody>
      </p:sp>
      <p:sp>
        <p:nvSpPr>
          <p:cNvPr id="755" name="Shape 755"/>
          <p:cNvSpPr txBox="1"/>
          <p:nvPr/>
        </p:nvSpPr>
        <p:spPr>
          <a:xfrm>
            <a:off x="4873525" y="960975"/>
            <a:ext cx="19244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client history</a:t>
            </a:r>
          </a:p>
        </p:txBody>
      </p:sp>
      <p:pic>
        <p:nvPicPr>
          <p:cNvPr id="756" name="Shape 756"/>
          <p:cNvPicPr preferRelativeResize="0"/>
          <p:nvPr/>
        </p:nvPicPr>
        <p:blipFill>
          <a:blip r:embed="rId8">
            <a:alphaModFix/>
          </a:blip>
          <a:stretch>
            <a:fillRect/>
          </a:stretch>
        </p:blipFill>
        <p:spPr>
          <a:xfrm>
            <a:off x="5160050" y="2399225"/>
            <a:ext cx="344799" cy="344799"/>
          </a:xfrm>
          <a:prstGeom prst="rect">
            <a:avLst/>
          </a:prstGeom>
          <a:noFill/>
          <a:ln>
            <a:noFill/>
          </a:ln>
        </p:spPr>
      </p:pic>
      <p:pic>
        <p:nvPicPr>
          <p:cNvPr id="757" name="Shape 757"/>
          <p:cNvPicPr preferRelativeResize="0"/>
          <p:nvPr/>
        </p:nvPicPr>
        <p:blipFill>
          <a:blip r:embed="rId8">
            <a:alphaModFix/>
          </a:blip>
          <a:stretch>
            <a:fillRect/>
          </a:stretch>
        </p:blipFill>
        <p:spPr>
          <a:xfrm>
            <a:off x="5962000" y="2412129"/>
            <a:ext cx="344799" cy="344799"/>
          </a:xfrm>
          <a:prstGeom prst="rect">
            <a:avLst/>
          </a:prstGeom>
          <a:noFill/>
          <a:ln>
            <a:noFill/>
          </a:ln>
        </p:spPr>
      </p:pic>
      <p:cxnSp>
        <p:nvCxnSpPr>
          <p:cNvPr id="758" name="Shape 758"/>
          <p:cNvCxnSpPr/>
          <p:nvPr/>
        </p:nvCxnSpPr>
        <p:spPr>
          <a:xfrm rot="10800000">
            <a:off x="5925425" y="2346550"/>
            <a:ext cx="442799" cy="366599"/>
          </a:xfrm>
          <a:prstGeom prst="straightConnector1">
            <a:avLst/>
          </a:prstGeom>
          <a:noFill/>
          <a:ln cap="flat" cmpd="sng" w="38100">
            <a:solidFill>
              <a:schemeClr val="dk2"/>
            </a:solidFill>
            <a:prstDash val="solid"/>
            <a:round/>
            <a:headEnd len="lg" w="lg" type="none"/>
            <a:tailEnd len="lg" w="lg" type="none"/>
          </a:ln>
        </p:spPr>
      </p:cxn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2" name="Shape 762"/>
        <p:cNvGrpSpPr/>
        <p:nvPr/>
      </p:nvGrpSpPr>
      <p:grpSpPr>
        <a:xfrm>
          <a:off x="0" y="0"/>
          <a:ext cx="0" cy="0"/>
          <a:chOff x="0" y="0"/>
          <a:chExt cx="0" cy="0"/>
        </a:xfrm>
      </p:grpSpPr>
      <p:sp>
        <p:nvSpPr>
          <p:cNvPr id="763" name="Shape 763"/>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764" name="Shape 764"/>
          <p:cNvPicPr preferRelativeResize="0"/>
          <p:nvPr/>
        </p:nvPicPr>
        <p:blipFill>
          <a:blip r:embed="rId3">
            <a:alphaModFix/>
          </a:blip>
          <a:stretch>
            <a:fillRect/>
          </a:stretch>
        </p:blipFill>
        <p:spPr>
          <a:xfrm>
            <a:off x="523256" y="1466793"/>
            <a:ext cx="1034493" cy="1260974"/>
          </a:xfrm>
          <a:prstGeom prst="rect">
            <a:avLst/>
          </a:prstGeom>
          <a:noFill/>
          <a:ln>
            <a:noFill/>
          </a:ln>
        </p:spPr>
      </p:pic>
      <p:pic>
        <p:nvPicPr>
          <p:cNvPr id="765" name="Shape 765"/>
          <p:cNvPicPr preferRelativeResize="0"/>
          <p:nvPr/>
        </p:nvPicPr>
        <p:blipFill>
          <a:blip r:embed="rId4">
            <a:alphaModFix/>
          </a:blip>
          <a:stretch>
            <a:fillRect/>
          </a:stretch>
        </p:blipFill>
        <p:spPr>
          <a:xfrm>
            <a:off x="2523137" y="1485093"/>
            <a:ext cx="1671500" cy="1015324"/>
          </a:xfrm>
          <a:prstGeom prst="rect">
            <a:avLst/>
          </a:prstGeom>
          <a:noFill/>
          <a:ln>
            <a:noFill/>
          </a:ln>
        </p:spPr>
      </p:pic>
      <p:pic>
        <p:nvPicPr>
          <p:cNvPr id="766" name="Shape 766"/>
          <p:cNvPicPr preferRelativeResize="0"/>
          <p:nvPr/>
        </p:nvPicPr>
        <p:blipFill rotWithShape="1">
          <a:blip r:embed="rId5">
            <a:alphaModFix/>
          </a:blip>
          <a:srcRect b="0" l="0" r="0" t="0"/>
          <a:stretch/>
        </p:blipFill>
        <p:spPr>
          <a:xfrm>
            <a:off x="4792323" y="1485093"/>
            <a:ext cx="844500" cy="844500"/>
          </a:xfrm>
          <a:prstGeom prst="rect">
            <a:avLst/>
          </a:prstGeom>
          <a:noFill/>
          <a:ln>
            <a:noFill/>
          </a:ln>
        </p:spPr>
      </p:pic>
      <p:pic>
        <p:nvPicPr>
          <p:cNvPr id="767" name="Shape 767"/>
          <p:cNvPicPr preferRelativeResize="0"/>
          <p:nvPr/>
        </p:nvPicPr>
        <p:blipFill>
          <a:blip r:embed="rId6">
            <a:alphaModFix/>
          </a:blip>
          <a:stretch>
            <a:fillRect/>
          </a:stretch>
        </p:blipFill>
        <p:spPr>
          <a:xfrm>
            <a:off x="5705687" y="1485093"/>
            <a:ext cx="857402" cy="857399"/>
          </a:xfrm>
          <a:prstGeom prst="rect">
            <a:avLst/>
          </a:prstGeom>
          <a:noFill/>
          <a:ln>
            <a:noFill/>
          </a:ln>
        </p:spPr>
      </p:pic>
      <p:pic>
        <p:nvPicPr>
          <p:cNvPr id="768" name="Shape 768"/>
          <p:cNvPicPr preferRelativeResize="0"/>
          <p:nvPr/>
        </p:nvPicPr>
        <p:blipFill>
          <a:blip r:embed="rId7">
            <a:alphaModFix/>
          </a:blip>
          <a:stretch>
            <a:fillRect/>
          </a:stretch>
        </p:blipFill>
        <p:spPr>
          <a:xfrm>
            <a:off x="7146708" y="1485093"/>
            <a:ext cx="1526541" cy="1142474"/>
          </a:xfrm>
          <a:prstGeom prst="rect">
            <a:avLst/>
          </a:prstGeom>
          <a:noFill/>
          <a:ln>
            <a:noFill/>
          </a:ln>
        </p:spPr>
      </p:pic>
      <p:sp>
        <p:nvSpPr>
          <p:cNvPr id="769" name="Shape 769"/>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
        <p:nvSpPr>
          <p:cNvPr id="770" name="Shape 770"/>
          <p:cNvSpPr txBox="1"/>
          <p:nvPr/>
        </p:nvSpPr>
        <p:spPr>
          <a:xfrm>
            <a:off x="2647325" y="960975"/>
            <a:ext cx="13272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location</a:t>
            </a:r>
          </a:p>
        </p:txBody>
      </p:sp>
      <p:sp>
        <p:nvSpPr>
          <p:cNvPr id="771" name="Shape 771"/>
          <p:cNvSpPr txBox="1"/>
          <p:nvPr/>
        </p:nvSpPr>
        <p:spPr>
          <a:xfrm>
            <a:off x="4873525" y="960975"/>
            <a:ext cx="19244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client history</a:t>
            </a:r>
          </a:p>
        </p:txBody>
      </p:sp>
      <p:sp>
        <p:nvSpPr>
          <p:cNvPr id="772" name="Shape 772"/>
          <p:cNvSpPr txBox="1"/>
          <p:nvPr/>
        </p:nvSpPr>
        <p:spPr>
          <a:xfrm>
            <a:off x="7544625" y="960975"/>
            <a:ext cx="9150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color</a:t>
            </a:r>
          </a:p>
        </p:txBody>
      </p:sp>
      <p:pic>
        <p:nvPicPr>
          <p:cNvPr id="773" name="Shape 773"/>
          <p:cNvPicPr preferRelativeResize="0"/>
          <p:nvPr/>
        </p:nvPicPr>
        <p:blipFill>
          <a:blip r:embed="rId8">
            <a:alphaModFix/>
          </a:blip>
          <a:stretch>
            <a:fillRect/>
          </a:stretch>
        </p:blipFill>
        <p:spPr>
          <a:xfrm>
            <a:off x="5160050" y="2399225"/>
            <a:ext cx="344799" cy="344799"/>
          </a:xfrm>
          <a:prstGeom prst="rect">
            <a:avLst/>
          </a:prstGeom>
          <a:noFill/>
          <a:ln>
            <a:noFill/>
          </a:ln>
        </p:spPr>
      </p:pic>
      <p:pic>
        <p:nvPicPr>
          <p:cNvPr id="774" name="Shape 774"/>
          <p:cNvPicPr preferRelativeResize="0"/>
          <p:nvPr/>
        </p:nvPicPr>
        <p:blipFill>
          <a:blip r:embed="rId8">
            <a:alphaModFix/>
          </a:blip>
          <a:stretch>
            <a:fillRect/>
          </a:stretch>
        </p:blipFill>
        <p:spPr>
          <a:xfrm>
            <a:off x="5962000" y="2412129"/>
            <a:ext cx="344799" cy="344799"/>
          </a:xfrm>
          <a:prstGeom prst="rect">
            <a:avLst/>
          </a:prstGeom>
          <a:noFill/>
          <a:ln>
            <a:noFill/>
          </a:ln>
        </p:spPr>
      </p:pic>
      <p:cxnSp>
        <p:nvCxnSpPr>
          <p:cNvPr id="775" name="Shape 775"/>
          <p:cNvCxnSpPr/>
          <p:nvPr/>
        </p:nvCxnSpPr>
        <p:spPr>
          <a:xfrm rot="10800000">
            <a:off x="5925425" y="2346550"/>
            <a:ext cx="442799" cy="366599"/>
          </a:xfrm>
          <a:prstGeom prst="straightConnector1">
            <a:avLst/>
          </a:prstGeom>
          <a:noFill/>
          <a:ln cap="flat" cmpd="sng" w="38100">
            <a:solidFill>
              <a:schemeClr val="dk2"/>
            </a:solidFill>
            <a:prstDash val="solid"/>
            <a:round/>
            <a:headEnd len="lg" w="lg" type="none"/>
            <a:tailEnd len="lg" w="lg" type="none"/>
          </a:ln>
        </p:spPr>
      </p:cxn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9" name="Shape 779"/>
        <p:cNvGrpSpPr/>
        <p:nvPr/>
      </p:nvGrpSpPr>
      <p:grpSpPr>
        <a:xfrm>
          <a:off x="0" y="0"/>
          <a:ext cx="0" cy="0"/>
          <a:chOff x="0" y="0"/>
          <a:chExt cx="0" cy="0"/>
        </a:xfrm>
      </p:grpSpPr>
      <p:sp>
        <p:nvSpPr>
          <p:cNvPr id="780" name="Shape 780"/>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781" name="Shape 781"/>
          <p:cNvPicPr preferRelativeResize="0"/>
          <p:nvPr/>
        </p:nvPicPr>
        <p:blipFill>
          <a:blip r:embed="rId3">
            <a:alphaModFix/>
          </a:blip>
          <a:stretch>
            <a:fillRect/>
          </a:stretch>
        </p:blipFill>
        <p:spPr>
          <a:xfrm>
            <a:off x="523256" y="1466793"/>
            <a:ext cx="1034493" cy="1260974"/>
          </a:xfrm>
          <a:prstGeom prst="rect">
            <a:avLst/>
          </a:prstGeom>
          <a:noFill/>
          <a:ln>
            <a:noFill/>
          </a:ln>
        </p:spPr>
      </p:pic>
      <p:pic>
        <p:nvPicPr>
          <p:cNvPr id="782" name="Shape 782"/>
          <p:cNvPicPr preferRelativeResize="0"/>
          <p:nvPr/>
        </p:nvPicPr>
        <p:blipFill>
          <a:blip r:embed="rId4">
            <a:alphaModFix/>
          </a:blip>
          <a:stretch>
            <a:fillRect/>
          </a:stretch>
        </p:blipFill>
        <p:spPr>
          <a:xfrm>
            <a:off x="2523137" y="1485093"/>
            <a:ext cx="1671500" cy="1015324"/>
          </a:xfrm>
          <a:prstGeom prst="rect">
            <a:avLst/>
          </a:prstGeom>
          <a:noFill/>
          <a:ln>
            <a:noFill/>
          </a:ln>
        </p:spPr>
      </p:pic>
      <p:sp>
        <p:nvSpPr>
          <p:cNvPr id="783" name="Shape 783"/>
          <p:cNvSpPr txBox="1"/>
          <p:nvPr/>
        </p:nvSpPr>
        <p:spPr>
          <a:xfrm>
            <a:off x="178600" y="3438980"/>
            <a:ext cx="8517899" cy="857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44444"/>
                </a:solidFill>
              </a:rPr>
              <a:t>I am interested in a cute pair of stylish but casual shorts, also light colored jeans like you showed in the stich fix picture with the Justine Split Neck Top also would be great.</a:t>
            </a:r>
          </a:p>
        </p:txBody>
      </p:sp>
      <p:pic>
        <p:nvPicPr>
          <p:cNvPr id="784" name="Shape 784"/>
          <p:cNvPicPr preferRelativeResize="0"/>
          <p:nvPr/>
        </p:nvPicPr>
        <p:blipFill rotWithShape="1">
          <a:blip r:embed="rId5">
            <a:alphaModFix/>
          </a:blip>
          <a:srcRect b="0" l="0" r="0" t="0"/>
          <a:stretch/>
        </p:blipFill>
        <p:spPr>
          <a:xfrm>
            <a:off x="4792323" y="1485093"/>
            <a:ext cx="844500" cy="844500"/>
          </a:xfrm>
          <a:prstGeom prst="rect">
            <a:avLst/>
          </a:prstGeom>
          <a:noFill/>
          <a:ln>
            <a:noFill/>
          </a:ln>
        </p:spPr>
      </p:pic>
      <p:pic>
        <p:nvPicPr>
          <p:cNvPr id="785" name="Shape 785"/>
          <p:cNvPicPr preferRelativeResize="0"/>
          <p:nvPr/>
        </p:nvPicPr>
        <p:blipFill>
          <a:blip r:embed="rId6">
            <a:alphaModFix/>
          </a:blip>
          <a:stretch>
            <a:fillRect/>
          </a:stretch>
        </p:blipFill>
        <p:spPr>
          <a:xfrm>
            <a:off x="5705687" y="1485093"/>
            <a:ext cx="857402" cy="857399"/>
          </a:xfrm>
          <a:prstGeom prst="rect">
            <a:avLst/>
          </a:prstGeom>
          <a:noFill/>
          <a:ln>
            <a:noFill/>
          </a:ln>
        </p:spPr>
      </p:pic>
      <p:pic>
        <p:nvPicPr>
          <p:cNvPr id="786" name="Shape 786"/>
          <p:cNvPicPr preferRelativeResize="0"/>
          <p:nvPr/>
        </p:nvPicPr>
        <p:blipFill>
          <a:blip r:embed="rId7">
            <a:alphaModFix/>
          </a:blip>
          <a:stretch>
            <a:fillRect/>
          </a:stretch>
        </p:blipFill>
        <p:spPr>
          <a:xfrm>
            <a:off x="7146708" y="1485093"/>
            <a:ext cx="1526541" cy="1142474"/>
          </a:xfrm>
          <a:prstGeom prst="rect">
            <a:avLst/>
          </a:prstGeom>
          <a:noFill/>
          <a:ln>
            <a:noFill/>
          </a:ln>
        </p:spPr>
      </p:pic>
      <p:sp>
        <p:nvSpPr>
          <p:cNvPr id="787" name="Shape 787"/>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
        <p:nvSpPr>
          <p:cNvPr id="788" name="Shape 788"/>
          <p:cNvSpPr txBox="1"/>
          <p:nvPr/>
        </p:nvSpPr>
        <p:spPr>
          <a:xfrm>
            <a:off x="2647325" y="960975"/>
            <a:ext cx="13272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location</a:t>
            </a:r>
          </a:p>
        </p:txBody>
      </p:sp>
      <p:sp>
        <p:nvSpPr>
          <p:cNvPr id="789" name="Shape 789"/>
          <p:cNvSpPr txBox="1"/>
          <p:nvPr/>
        </p:nvSpPr>
        <p:spPr>
          <a:xfrm>
            <a:off x="4873525" y="960975"/>
            <a:ext cx="19244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client history</a:t>
            </a:r>
          </a:p>
        </p:txBody>
      </p:sp>
      <p:sp>
        <p:nvSpPr>
          <p:cNvPr id="790" name="Shape 790"/>
          <p:cNvSpPr txBox="1"/>
          <p:nvPr/>
        </p:nvSpPr>
        <p:spPr>
          <a:xfrm>
            <a:off x="7544625" y="960975"/>
            <a:ext cx="9150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color</a:t>
            </a:r>
          </a:p>
        </p:txBody>
      </p:sp>
      <p:pic>
        <p:nvPicPr>
          <p:cNvPr id="791" name="Shape 791"/>
          <p:cNvPicPr preferRelativeResize="0"/>
          <p:nvPr/>
        </p:nvPicPr>
        <p:blipFill>
          <a:blip r:embed="rId8">
            <a:alphaModFix/>
          </a:blip>
          <a:stretch>
            <a:fillRect/>
          </a:stretch>
        </p:blipFill>
        <p:spPr>
          <a:xfrm>
            <a:off x="5160050" y="2399225"/>
            <a:ext cx="344799" cy="344799"/>
          </a:xfrm>
          <a:prstGeom prst="rect">
            <a:avLst/>
          </a:prstGeom>
          <a:noFill/>
          <a:ln>
            <a:noFill/>
          </a:ln>
        </p:spPr>
      </p:pic>
      <p:pic>
        <p:nvPicPr>
          <p:cNvPr id="792" name="Shape 792"/>
          <p:cNvPicPr preferRelativeResize="0"/>
          <p:nvPr/>
        </p:nvPicPr>
        <p:blipFill>
          <a:blip r:embed="rId8">
            <a:alphaModFix/>
          </a:blip>
          <a:stretch>
            <a:fillRect/>
          </a:stretch>
        </p:blipFill>
        <p:spPr>
          <a:xfrm>
            <a:off x="5962000" y="2412129"/>
            <a:ext cx="344799" cy="344799"/>
          </a:xfrm>
          <a:prstGeom prst="rect">
            <a:avLst/>
          </a:prstGeom>
          <a:noFill/>
          <a:ln>
            <a:noFill/>
          </a:ln>
        </p:spPr>
      </p:pic>
      <p:cxnSp>
        <p:nvCxnSpPr>
          <p:cNvPr id="793" name="Shape 793"/>
          <p:cNvCxnSpPr/>
          <p:nvPr/>
        </p:nvCxnSpPr>
        <p:spPr>
          <a:xfrm rot="10800000">
            <a:off x="5925425" y="2346550"/>
            <a:ext cx="442799" cy="366599"/>
          </a:xfrm>
          <a:prstGeom prst="straightConnector1">
            <a:avLst/>
          </a:prstGeom>
          <a:noFill/>
          <a:ln cap="flat" cmpd="sng" w="38100">
            <a:solidFill>
              <a:schemeClr val="dk2"/>
            </a:solidFill>
            <a:prstDash val="solid"/>
            <a:round/>
            <a:headEnd len="lg" w="lg" type="none"/>
            <a:tailEnd len="lg" w="lg" type="none"/>
          </a:ln>
        </p:spPr>
      </p:cxnSp>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7" name="Shape 797"/>
        <p:cNvGrpSpPr/>
        <p:nvPr/>
      </p:nvGrpSpPr>
      <p:grpSpPr>
        <a:xfrm>
          <a:off x="0" y="0"/>
          <a:ext cx="0" cy="0"/>
          <a:chOff x="0" y="0"/>
          <a:chExt cx="0" cy="0"/>
        </a:xfrm>
      </p:grpSpPr>
      <p:sp>
        <p:nvSpPr>
          <p:cNvPr id="798" name="Shape 798"/>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doesn’t argyle consider?</a:t>
            </a:r>
          </a:p>
        </p:txBody>
      </p:sp>
      <p:pic>
        <p:nvPicPr>
          <p:cNvPr id="799" name="Shape 799"/>
          <p:cNvPicPr preferRelativeResize="0"/>
          <p:nvPr/>
        </p:nvPicPr>
        <p:blipFill>
          <a:blip r:embed="rId3">
            <a:alphaModFix/>
          </a:blip>
          <a:stretch>
            <a:fillRect/>
          </a:stretch>
        </p:blipFill>
        <p:spPr>
          <a:xfrm>
            <a:off x="523256" y="1466793"/>
            <a:ext cx="1034493" cy="1260974"/>
          </a:xfrm>
          <a:prstGeom prst="rect">
            <a:avLst/>
          </a:prstGeom>
          <a:noFill/>
          <a:ln>
            <a:noFill/>
          </a:ln>
        </p:spPr>
      </p:pic>
      <p:pic>
        <p:nvPicPr>
          <p:cNvPr id="800" name="Shape 800"/>
          <p:cNvPicPr preferRelativeResize="0"/>
          <p:nvPr/>
        </p:nvPicPr>
        <p:blipFill>
          <a:blip r:embed="rId4">
            <a:alphaModFix/>
          </a:blip>
          <a:stretch>
            <a:fillRect/>
          </a:stretch>
        </p:blipFill>
        <p:spPr>
          <a:xfrm>
            <a:off x="2523137" y="1485093"/>
            <a:ext cx="1671500" cy="1015324"/>
          </a:xfrm>
          <a:prstGeom prst="rect">
            <a:avLst/>
          </a:prstGeom>
          <a:noFill/>
          <a:ln>
            <a:noFill/>
          </a:ln>
        </p:spPr>
      </p:pic>
      <p:sp>
        <p:nvSpPr>
          <p:cNvPr id="801" name="Shape 801"/>
          <p:cNvSpPr txBox="1"/>
          <p:nvPr/>
        </p:nvSpPr>
        <p:spPr>
          <a:xfrm>
            <a:off x="178600" y="3438980"/>
            <a:ext cx="8517899" cy="857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44444"/>
                </a:solidFill>
              </a:rPr>
              <a:t>I am interested in a cute pair of stylish but casual shorts, also light colored jeans like you showed in the stich fix picture with the Justine Split Neck Top also would be great.</a:t>
            </a:r>
          </a:p>
        </p:txBody>
      </p:sp>
      <p:pic>
        <p:nvPicPr>
          <p:cNvPr id="802" name="Shape 802"/>
          <p:cNvPicPr preferRelativeResize="0"/>
          <p:nvPr/>
        </p:nvPicPr>
        <p:blipFill rotWithShape="1">
          <a:blip r:embed="rId5">
            <a:alphaModFix/>
          </a:blip>
          <a:srcRect b="0" l="0" r="0" t="0"/>
          <a:stretch/>
        </p:blipFill>
        <p:spPr>
          <a:xfrm>
            <a:off x="4792323" y="1485093"/>
            <a:ext cx="844500" cy="844500"/>
          </a:xfrm>
          <a:prstGeom prst="rect">
            <a:avLst/>
          </a:prstGeom>
          <a:noFill/>
          <a:ln>
            <a:noFill/>
          </a:ln>
        </p:spPr>
      </p:pic>
      <p:pic>
        <p:nvPicPr>
          <p:cNvPr id="803" name="Shape 803"/>
          <p:cNvPicPr preferRelativeResize="0"/>
          <p:nvPr/>
        </p:nvPicPr>
        <p:blipFill>
          <a:blip r:embed="rId6">
            <a:alphaModFix/>
          </a:blip>
          <a:stretch>
            <a:fillRect/>
          </a:stretch>
        </p:blipFill>
        <p:spPr>
          <a:xfrm>
            <a:off x="5705687" y="1485093"/>
            <a:ext cx="857402" cy="857399"/>
          </a:xfrm>
          <a:prstGeom prst="rect">
            <a:avLst/>
          </a:prstGeom>
          <a:noFill/>
          <a:ln>
            <a:noFill/>
          </a:ln>
        </p:spPr>
      </p:pic>
      <p:pic>
        <p:nvPicPr>
          <p:cNvPr id="804" name="Shape 804"/>
          <p:cNvPicPr preferRelativeResize="0"/>
          <p:nvPr/>
        </p:nvPicPr>
        <p:blipFill>
          <a:blip r:embed="rId7">
            <a:alphaModFix/>
          </a:blip>
          <a:stretch>
            <a:fillRect/>
          </a:stretch>
        </p:blipFill>
        <p:spPr>
          <a:xfrm>
            <a:off x="7146708" y="1485093"/>
            <a:ext cx="1526541" cy="1142474"/>
          </a:xfrm>
          <a:prstGeom prst="rect">
            <a:avLst/>
          </a:prstGeom>
          <a:noFill/>
          <a:ln>
            <a:noFill/>
          </a:ln>
        </p:spPr>
      </p:pic>
      <p:sp>
        <p:nvSpPr>
          <p:cNvPr id="805" name="Shape 805"/>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
        <p:nvSpPr>
          <p:cNvPr id="806" name="Shape 806"/>
          <p:cNvSpPr txBox="1"/>
          <p:nvPr/>
        </p:nvSpPr>
        <p:spPr>
          <a:xfrm>
            <a:off x="2647325" y="960975"/>
            <a:ext cx="13272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location</a:t>
            </a:r>
          </a:p>
        </p:txBody>
      </p:sp>
      <p:sp>
        <p:nvSpPr>
          <p:cNvPr id="807" name="Shape 807"/>
          <p:cNvSpPr txBox="1"/>
          <p:nvPr/>
        </p:nvSpPr>
        <p:spPr>
          <a:xfrm>
            <a:off x="4873525" y="960975"/>
            <a:ext cx="19244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client history</a:t>
            </a:r>
          </a:p>
        </p:txBody>
      </p:sp>
      <p:sp>
        <p:nvSpPr>
          <p:cNvPr id="808" name="Shape 808"/>
          <p:cNvSpPr txBox="1"/>
          <p:nvPr/>
        </p:nvSpPr>
        <p:spPr>
          <a:xfrm>
            <a:off x="7544625" y="960975"/>
            <a:ext cx="9150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color</a:t>
            </a:r>
          </a:p>
        </p:txBody>
      </p:sp>
      <p:pic>
        <p:nvPicPr>
          <p:cNvPr id="809" name="Shape 809"/>
          <p:cNvPicPr preferRelativeResize="0"/>
          <p:nvPr/>
        </p:nvPicPr>
        <p:blipFill>
          <a:blip r:embed="rId8">
            <a:alphaModFix/>
          </a:blip>
          <a:stretch>
            <a:fillRect/>
          </a:stretch>
        </p:blipFill>
        <p:spPr>
          <a:xfrm>
            <a:off x="5160050" y="2399225"/>
            <a:ext cx="344799" cy="344799"/>
          </a:xfrm>
          <a:prstGeom prst="rect">
            <a:avLst/>
          </a:prstGeom>
          <a:noFill/>
          <a:ln>
            <a:noFill/>
          </a:ln>
        </p:spPr>
      </p:pic>
      <p:pic>
        <p:nvPicPr>
          <p:cNvPr id="810" name="Shape 810"/>
          <p:cNvPicPr preferRelativeResize="0"/>
          <p:nvPr/>
        </p:nvPicPr>
        <p:blipFill>
          <a:blip r:embed="rId8">
            <a:alphaModFix/>
          </a:blip>
          <a:stretch>
            <a:fillRect/>
          </a:stretch>
        </p:blipFill>
        <p:spPr>
          <a:xfrm>
            <a:off x="5962000" y="2412129"/>
            <a:ext cx="344799" cy="344799"/>
          </a:xfrm>
          <a:prstGeom prst="rect">
            <a:avLst/>
          </a:prstGeom>
          <a:noFill/>
          <a:ln>
            <a:noFill/>
          </a:ln>
        </p:spPr>
      </p:pic>
      <p:cxnSp>
        <p:nvCxnSpPr>
          <p:cNvPr id="811" name="Shape 811"/>
          <p:cNvCxnSpPr/>
          <p:nvPr/>
        </p:nvCxnSpPr>
        <p:spPr>
          <a:xfrm rot="10800000">
            <a:off x="5925425" y="2346550"/>
            <a:ext cx="442799" cy="366599"/>
          </a:xfrm>
          <a:prstGeom prst="straightConnector1">
            <a:avLst/>
          </a:prstGeom>
          <a:noFill/>
          <a:ln cap="flat" cmpd="sng" w="38100">
            <a:solidFill>
              <a:schemeClr val="dk2"/>
            </a:solidFill>
            <a:prstDash val="solid"/>
            <a:round/>
            <a:headEnd len="lg" w="lg" type="none"/>
            <a:tailEnd len="lg" w="lg" type="none"/>
          </a:ln>
        </p:spPr>
      </p:cxnSp>
      <p:sp>
        <p:nvSpPr>
          <p:cNvPr id="812" name="Shape 812"/>
          <p:cNvSpPr txBox="1"/>
          <p:nvPr/>
        </p:nvSpPr>
        <p:spPr>
          <a:xfrm>
            <a:off x="201850" y="3060675"/>
            <a:ext cx="26096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request note</a:t>
            </a:r>
          </a:p>
        </p:txBody>
      </p:sp>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6" name="Shape 816"/>
        <p:cNvGrpSpPr/>
        <p:nvPr/>
      </p:nvGrpSpPr>
      <p:grpSpPr>
        <a:xfrm>
          <a:off x="0" y="0"/>
          <a:ext cx="0" cy="0"/>
          <a:chOff x="0" y="0"/>
          <a:chExt cx="0" cy="0"/>
        </a:xfrm>
      </p:grpSpPr>
      <p:pic>
        <p:nvPicPr>
          <p:cNvPr id="817" name="Shape 817"/>
          <p:cNvPicPr preferRelativeResize="0"/>
          <p:nvPr/>
        </p:nvPicPr>
        <p:blipFill>
          <a:blip r:embed="rId3">
            <a:alphaModFix/>
          </a:blip>
          <a:stretch>
            <a:fillRect/>
          </a:stretch>
        </p:blipFill>
        <p:spPr>
          <a:xfrm>
            <a:off x="320375" y="1037052"/>
            <a:ext cx="3581077" cy="3795499"/>
          </a:xfrm>
          <a:prstGeom prst="rect">
            <a:avLst/>
          </a:prstGeom>
          <a:noFill/>
          <a:ln>
            <a:noFill/>
          </a:ln>
        </p:spPr>
      </p:pic>
      <p:sp>
        <p:nvSpPr>
          <p:cNvPr id="818" name="Shape 818"/>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the algorithm is not perfect</a:t>
            </a:r>
          </a:p>
        </p:txBody>
      </p:sp>
      <p:sp>
        <p:nvSpPr>
          <p:cNvPr id="819" name="Shape 819"/>
          <p:cNvSpPr txBox="1"/>
          <p:nvPr/>
        </p:nvSpPr>
        <p:spPr>
          <a:xfrm>
            <a:off x="5036900" y="1609901"/>
            <a:ext cx="3535799" cy="24125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stylists should always exercise independent judgement</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rPr lang="en" sz="2400">
                <a:solidFill>
                  <a:srgbClr val="666666"/>
                </a:solidFill>
                <a:latin typeface="Helvetica Neue"/>
                <a:ea typeface="Helvetica Neue"/>
                <a:cs typeface="Helvetica Neue"/>
                <a:sym typeface="Helvetica Neue"/>
              </a:rPr>
              <a:t>the algorithm learns from stylist selections!</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 styling algorithms do?</a:t>
            </a:r>
          </a:p>
        </p:txBody>
      </p:sp>
      <p:pic>
        <p:nvPicPr>
          <p:cNvPr id="345" name="Shape 345"/>
          <p:cNvPicPr preferRelativeResize="0"/>
          <p:nvPr/>
        </p:nvPicPr>
        <p:blipFill>
          <a:blip r:embed="rId3">
            <a:alphaModFix/>
          </a:blip>
          <a:stretch>
            <a:fillRect/>
          </a:stretch>
        </p:blipFill>
        <p:spPr>
          <a:xfrm>
            <a:off x="4330599" y="798237"/>
            <a:ext cx="3432724" cy="1730400"/>
          </a:xfrm>
          <a:prstGeom prst="rect">
            <a:avLst/>
          </a:prstGeom>
          <a:noFill/>
          <a:ln>
            <a:noFill/>
          </a:ln>
        </p:spPr>
      </p:pic>
      <p:sp>
        <p:nvSpPr>
          <p:cNvPr id="346" name="Shape 346"/>
          <p:cNvSpPr txBox="1"/>
          <p:nvPr/>
        </p:nvSpPr>
        <p:spPr>
          <a:xfrm>
            <a:off x="363675" y="1356112"/>
            <a:ext cx="3162899" cy="6464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1. styling algorithms</a:t>
            </a: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3" name="Shape 823"/>
        <p:cNvGrpSpPr/>
        <p:nvPr/>
      </p:nvGrpSpPr>
      <p:grpSpPr>
        <a:xfrm>
          <a:off x="0" y="0"/>
          <a:ext cx="0" cy="0"/>
          <a:chOff x="0" y="0"/>
          <a:chExt cx="0" cy="0"/>
        </a:xfrm>
      </p:grpSpPr>
      <p:sp>
        <p:nvSpPr>
          <p:cNvPr id="824" name="Shape 824"/>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measuring success</a:t>
            </a:r>
          </a:p>
        </p:txBody>
      </p:sp>
      <p:pic>
        <p:nvPicPr>
          <p:cNvPr id="825" name="Shape 825"/>
          <p:cNvPicPr preferRelativeResize="0"/>
          <p:nvPr/>
        </p:nvPicPr>
        <p:blipFill>
          <a:blip r:embed="rId3">
            <a:alphaModFix/>
          </a:blip>
          <a:stretch>
            <a:fillRect/>
          </a:stretch>
        </p:blipFill>
        <p:spPr>
          <a:xfrm>
            <a:off x="304503" y="1671428"/>
            <a:ext cx="558362" cy="1127924"/>
          </a:xfrm>
          <a:prstGeom prst="rect">
            <a:avLst/>
          </a:prstGeom>
          <a:noFill/>
          <a:ln>
            <a:noFill/>
          </a:ln>
        </p:spPr>
      </p:pic>
      <p:pic>
        <p:nvPicPr>
          <p:cNvPr id="826" name="Shape 826"/>
          <p:cNvPicPr preferRelativeResize="0"/>
          <p:nvPr/>
        </p:nvPicPr>
        <p:blipFill>
          <a:blip r:embed="rId4">
            <a:alphaModFix/>
          </a:blip>
          <a:stretch>
            <a:fillRect/>
          </a:stretch>
        </p:blipFill>
        <p:spPr>
          <a:xfrm>
            <a:off x="2259715" y="1834191"/>
            <a:ext cx="439758" cy="802426"/>
          </a:xfrm>
          <a:prstGeom prst="rect">
            <a:avLst/>
          </a:prstGeom>
          <a:noFill/>
          <a:ln>
            <a:noFill/>
          </a:ln>
        </p:spPr>
      </p:pic>
      <p:cxnSp>
        <p:nvCxnSpPr>
          <p:cNvPr id="827" name="Shape 827"/>
          <p:cNvCxnSpPr>
            <a:stCxn id="826" idx="1"/>
            <a:endCxn id="825" idx="3"/>
          </p:cNvCxnSpPr>
          <p:nvPr/>
        </p:nvCxnSpPr>
        <p:spPr>
          <a:xfrm rot="10800000">
            <a:off x="862915" y="2235405"/>
            <a:ext cx="1396800" cy="0"/>
          </a:xfrm>
          <a:prstGeom prst="straightConnector1">
            <a:avLst/>
          </a:prstGeom>
          <a:noFill/>
          <a:ln cap="flat" cmpd="sng" w="19050">
            <a:solidFill>
              <a:srgbClr val="666666"/>
            </a:solidFill>
            <a:prstDash val="solid"/>
            <a:round/>
            <a:headEnd len="lg" w="lg" type="triangle"/>
            <a:tailEnd len="lg" w="lg" type="triangle"/>
          </a:ln>
        </p:spPr>
      </p:cxnSp>
      <p:sp>
        <p:nvSpPr>
          <p:cNvPr id="828" name="Shape 828"/>
          <p:cNvSpPr txBox="1"/>
          <p:nvPr/>
        </p:nvSpPr>
        <p:spPr>
          <a:xfrm>
            <a:off x="854665" y="1779810"/>
            <a:ext cx="1413300" cy="3783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666666"/>
                </a:solidFill>
                <a:latin typeface="Helvetica Neue"/>
                <a:ea typeface="Helvetica Neue"/>
                <a:cs typeface="Helvetica Neue"/>
                <a:sym typeface="Helvetica Neue"/>
              </a:rPr>
              <a:t>match score: </a:t>
            </a:r>
            <a:r>
              <a:rPr b="1" lang="en" sz="1200">
                <a:solidFill>
                  <a:srgbClr val="666666"/>
                </a:solidFill>
                <a:latin typeface="Helvetica Neue"/>
                <a:ea typeface="Helvetica Neue"/>
                <a:cs typeface="Helvetica Neue"/>
                <a:sym typeface="Helvetica Neue"/>
              </a:rPr>
              <a:t>0.36</a:t>
            </a: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2" name="Shape 832"/>
        <p:cNvGrpSpPr/>
        <p:nvPr/>
      </p:nvGrpSpPr>
      <p:grpSpPr>
        <a:xfrm>
          <a:off x="0" y="0"/>
          <a:ext cx="0" cy="0"/>
          <a:chOff x="0" y="0"/>
          <a:chExt cx="0" cy="0"/>
        </a:xfrm>
      </p:grpSpPr>
      <p:sp>
        <p:nvSpPr>
          <p:cNvPr id="833" name="Shape 833"/>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measuring success</a:t>
            </a:r>
          </a:p>
        </p:txBody>
      </p:sp>
      <p:cxnSp>
        <p:nvCxnSpPr>
          <p:cNvPr id="834" name="Shape 834"/>
          <p:cNvCxnSpPr/>
          <p:nvPr/>
        </p:nvCxnSpPr>
        <p:spPr>
          <a:xfrm>
            <a:off x="4446204"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35" name="Shape 835"/>
          <p:cNvCxnSpPr/>
          <p:nvPr/>
        </p:nvCxnSpPr>
        <p:spPr>
          <a:xfrm>
            <a:off x="5439791"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36" name="Shape 836"/>
          <p:cNvCxnSpPr/>
          <p:nvPr/>
        </p:nvCxnSpPr>
        <p:spPr>
          <a:xfrm>
            <a:off x="6433379"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37" name="Shape 837"/>
          <p:cNvCxnSpPr/>
          <p:nvPr/>
        </p:nvCxnSpPr>
        <p:spPr>
          <a:xfrm>
            <a:off x="7426966"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38" name="Shape 838"/>
          <p:cNvCxnSpPr/>
          <p:nvPr/>
        </p:nvCxnSpPr>
        <p:spPr>
          <a:xfrm>
            <a:off x="8420553"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39" name="Shape 839"/>
          <p:cNvCxnSpPr/>
          <p:nvPr/>
        </p:nvCxnSpPr>
        <p:spPr>
          <a:xfrm>
            <a:off x="4447854" y="4225875"/>
            <a:ext cx="3978600" cy="0"/>
          </a:xfrm>
          <a:prstGeom prst="straightConnector1">
            <a:avLst/>
          </a:prstGeom>
          <a:noFill/>
          <a:ln cap="flat" cmpd="sng" w="19050">
            <a:solidFill>
              <a:schemeClr val="dk2"/>
            </a:solidFill>
            <a:prstDash val="solid"/>
            <a:round/>
            <a:headEnd len="lg" w="lg" type="none"/>
            <a:tailEnd len="lg" w="lg" type="none"/>
          </a:ln>
        </p:spPr>
      </p:cxnSp>
      <p:cxnSp>
        <p:nvCxnSpPr>
          <p:cNvPr id="840" name="Shape 840"/>
          <p:cNvCxnSpPr/>
          <p:nvPr/>
        </p:nvCxnSpPr>
        <p:spPr>
          <a:xfrm>
            <a:off x="4221328" y="4054989"/>
            <a:ext cx="0" cy="133500"/>
          </a:xfrm>
          <a:prstGeom prst="straightConnector1">
            <a:avLst/>
          </a:prstGeom>
          <a:noFill/>
          <a:ln cap="flat" cmpd="sng" w="19050">
            <a:solidFill>
              <a:schemeClr val="dk2"/>
            </a:solidFill>
            <a:prstDash val="solid"/>
            <a:round/>
            <a:headEnd len="lg" w="lg" type="none"/>
            <a:tailEnd len="lg" w="lg" type="none"/>
          </a:ln>
        </p:spPr>
      </p:cxnSp>
      <p:cxnSp>
        <p:nvCxnSpPr>
          <p:cNvPr id="841" name="Shape 841"/>
          <p:cNvCxnSpPr/>
          <p:nvPr/>
        </p:nvCxnSpPr>
        <p:spPr>
          <a:xfrm>
            <a:off x="4221328" y="3320628"/>
            <a:ext cx="0" cy="133500"/>
          </a:xfrm>
          <a:prstGeom prst="straightConnector1">
            <a:avLst/>
          </a:prstGeom>
          <a:noFill/>
          <a:ln cap="flat" cmpd="sng" w="19050">
            <a:solidFill>
              <a:schemeClr val="dk2"/>
            </a:solidFill>
            <a:prstDash val="solid"/>
            <a:round/>
            <a:headEnd len="lg" w="lg" type="none"/>
            <a:tailEnd len="lg" w="lg" type="none"/>
          </a:ln>
        </p:spPr>
      </p:cxnSp>
      <p:cxnSp>
        <p:nvCxnSpPr>
          <p:cNvPr id="842" name="Shape 842"/>
          <p:cNvCxnSpPr/>
          <p:nvPr/>
        </p:nvCxnSpPr>
        <p:spPr>
          <a:xfrm>
            <a:off x="4221328" y="2586268"/>
            <a:ext cx="0" cy="133500"/>
          </a:xfrm>
          <a:prstGeom prst="straightConnector1">
            <a:avLst/>
          </a:prstGeom>
          <a:noFill/>
          <a:ln cap="flat" cmpd="sng" w="19050">
            <a:solidFill>
              <a:schemeClr val="dk2"/>
            </a:solidFill>
            <a:prstDash val="solid"/>
            <a:round/>
            <a:headEnd len="lg" w="lg" type="none"/>
            <a:tailEnd len="lg" w="lg" type="none"/>
          </a:ln>
        </p:spPr>
      </p:cxnSp>
      <p:cxnSp>
        <p:nvCxnSpPr>
          <p:cNvPr id="843" name="Shape 843"/>
          <p:cNvCxnSpPr/>
          <p:nvPr/>
        </p:nvCxnSpPr>
        <p:spPr>
          <a:xfrm>
            <a:off x="4221328" y="1851908"/>
            <a:ext cx="0" cy="133500"/>
          </a:xfrm>
          <a:prstGeom prst="straightConnector1">
            <a:avLst/>
          </a:prstGeom>
          <a:noFill/>
          <a:ln cap="flat" cmpd="sng" w="19050">
            <a:solidFill>
              <a:schemeClr val="dk2"/>
            </a:solidFill>
            <a:prstDash val="solid"/>
            <a:round/>
            <a:headEnd len="lg" w="lg" type="none"/>
            <a:tailEnd len="lg" w="lg" type="none"/>
          </a:ln>
        </p:spPr>
      </p:cxnSp>
      <p:cxnSp>
        <p:nvCxnSpPr>
          <p:cNvPr id="844" name="Shape 844"/>
          <p:cNvCxnSpPr/>
          <p:nvPr/>
        </p:nvCxnSpPr>
        <p:spPr>
          <a:xfrm>
            <a:off x="4221328" y="1117547"/>
            <a:ext cx="0" cy="133500"/>
          </a:xfrm>
          <a:prstGeom prst="straightConnector1">
            <a:avLst/>
          </a:prstGeom>
          <a:noFill/>
          <a:ln cap="flat" cmpd="sng" w="19050">
            <a:solidFill>
              <a:schemeClr val="dk2"/>
            </a:solidFill>
            <a:prstDash val="solid"/>
            <a:round/>
            <a:headEnd len="lg" w="lg" type="none"/>
            <a:tailEnd len="lg" w="lg" type="none"/>
          </a:ln>
        </p:spPr>
      </p:cxnSp>
      <p:cxnSp>
        <p:nvCxnSpPr>
          <p:cNvPr id="845" name="Shape 845"/>
          <p:cNvCxnSpPr/>
          <p:nvPr/>
        </p:nvCxnSpPr>
        <p:spPr>
          <a:xfrm rot="-5400000">
            <a:off x="2818278" y="2650219"/>
            <a:ext cx="2940599" cy="0"/>
          </a:xfrm>
          <a:prstGeom prst="straightConnector1">
            <a:avLst/>
          </a:prstGeom>
          <a:noFill/>
          <a:ln cap="flat" cmpd="sng" w="19050">
            <a:solidFill>
              <a:schemeClr val="dk2"/>
            </a:solidFill>
            <a:prstDash val="solid"/>
            <a:round/>
            <a:headEnd len="lg" w="lg" type="none"/>
            <a:tailEnd len="lg" w="lg" type="none"/>
          </a:ln>
        </p:spPr>
      </p:cxnSp>
      <p:sp>
        <p:nvSpPr>
          <p:cNvPr id="846" name="Shape 846"/>
          <p:cNvSpPr txBox="1"/>
          <p:nvPr/>
        </p:nvSpPr>
        <p:spPr>
          <a:xfrm>
            <a:off x="4288579" y="4281825"/>
            <a:ext cx="299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a:t>
            </a:r>
          </a:p>
        </p:txBody>
      </p:sp>
      <p:sp>
        <p:nvSpPr>
          <p:cNvPr id="847" name="Shape 847"/>
          <p:cNvSpPr txBox="1"/>
          <p:nvPr/>
        </p:nvSpPr>
        <p:spPr>
          <a:xfrm>
            <a:off x="5110348"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0.2</a:t>
            </a:r>
          </a:p>
        </p:txBody>
      </p:sp>
      <p:sp>
        <p:nvSpPr>
          <p:cNvPr id="848" name="Shape 848"/>
          <p:cNvSpPr txBox="1"/>
          <p:nvPr/>
        </p:nvSpPr>
        <p:spPr>
          <a:xfrm>
            <a:off x="7197885"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0.6</a:t>
            </a:r>
          </a:p>
        </p:txBody>
      </p:sp>
      <p:sp>
        <p:nvSpPr>
          <p:cNvPr id="849" name="Shape 849"/>
          <p:cNvSpPr txBox="1"/>
          <p:nvPr/>
        </p:nvSpPr>
        <p:spPr>
          <a:xfrm>
            <a:off x="6154116"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0.4</a:t>
            </a:r>
          </a:p>
        </p:txBody>
      </p:sp>
      <p:sp>
        <p:nvSpPr>
          <p:cNvPr id="850" name="Shape 850"/>
          <p:cNvSpPr txBox="1"/>
          <p:nvPr/>
        </p:nvSpPr>
        <p:spPr>
          <a:xfrm>
            <a:off x="8241653"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a:t>
            </a:r>
          </a:p>
        </p:txBody>
      </p:sp>
      <p:sp>
        <p:nvSpPr>
          <p:cNvPr id="851" name="Shape 851"/>
          <p:cNvSpPr txBox="1"/>
          <p:nvPr/>
        </p:nvSpPr>
        <p:spPr>
          <a:xfrm>
            <a:off x="3577391" y="3872137"/>
            <a:ext cx="299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a:t>
            </a:r>
          </a:p>
        </p:txBody>
      </p:sp>
      <p:sp>
        <p:nvSpPr>
          <p:cNvPr id="852" name="Shape 852"/>
          <p:cNvSpPr txBox="1"/>
          <p:nvPr/>
        </p:nvSpPr>
        <p:spPr>
          <a:xfrm>
            <a:off x="3577391" y="3137769"/>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0.2</a:t>
            </a:r>
          </a:p>
        </p:txBody>
      </p:sp>
      <p:sp>
        <p:nvSpPr>
          <p:cNvPr id="853" name="Shape 853"/>
          <p:cNvSpPr txBox="1"/>
          <p:nvPr/>
        </p:nvSpPr>
        <p:spPr>
          <a:xfrm>
            <a:off x="3577391" y="2403400"/>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0.4</a:t>
            </a:r>
          </a:p>
        </p:txBody>
      </p:sp>
      <p:sp>
        <p:nvSpPr>
          <p:cNvPr id="854" name="Shape 854"/>
          <p:cNvSpPr txBox="1"/>
          <p:nvPr/>
        </p:nvSpPr>
        <p:spPr>
          <a:xfrm>
            <a:off x="3577391" y="1669031"/>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0.6</a:t>
            </a:r>
          </a:p>
        </p:txBody>
      </p:sp>
      <p:sp>
        <p:nvSpPr>
          <p:cNvPr id="855" name="Shape 855"/>
          <p:cNvSpPr txBox="1"/>
          <p:nvPr/>
        </p:nvSpPr>
        <p:spPr>
          <a:xfrm>
            <a:off x="3577391" y="934662"/>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a:t>
            </a:r>
          </a:p>
        </p:txBody>
      </p:sp>
      <p:sp>
        <p:nvSpPr>
          <p:cNvPr id="856" name="Shape 856"/>
          <p:cNvSpPr txBox="1"/>
          <p:nvPr/>
        </p:nvSpPr>
        <p:spPr>
          <a:xfrm>
            <a:off x="5758329" y="4641075"/>
            <a:ext cx="2007000" cy="3783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match score</a:t>
            </a:r>
          </a:p>
        </p:txBody>
      </p:sp>
      <p:sp>
        <p:nvSpPr>
          <p:cNvPr id="857" name="Shape 857"/>
          <p:cNvSpPr txBox="1"/>
          <p:nvPr/>
        </p:nvSpPr>
        <p:spPr>
          <a:xfrm rot="-5400000">
            <a:off x="1513429" y="2243850"/>
            <a:ext cx="3383399" cy="3783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actual proportion purchased</a:t>
            </a:r>
          </a:p>
        </p:txBody>
      </p:sp>
      <p:pic>
        <p:nvPicPr>
          <p:cNvPr id="858" name="Shape 858"/>
          <p:cNvPicPr preferRelativeResize="0"/>
          <p:nvPr/>
        </p:nvPicPr>
        <p:blipFill>
          <a:blip r:embed="rId3">
            <a:alphaModFix/>
          </a:blip>
          <a:stretch>
            <a:fillRect/>
          </a:stretch>
        </p:blipFill>
        <p:spPr>
          <a:xfrm>
            <a:off x="304503" y="1671428"/>
            <a:ext cx="558362" cy="1127924"/>
          </a:xfrm>
          <a:prstGeom prst="rect">
            <a:avLst/>
          </a:prstGeom>
          <a:noFill/>
          <a:ln>
            <a:noFill/>
          </a:ln>
        </p:spPr>
      </p:pic>
      <p:pic>
        <p:nvPicPr>
          <p:cNvPr id="859" name="Shape 859"/>
          <p:cNvPicPr preferRelativeResize="0"/>
          <p:nvPr/>
        </p:nvPicPr>
        <p:blipFill>
          <a:blip r:embed="rId4">
            <a:alphaModFix/>
          </a:blip>
          <a:stretch>
            <a:fillRect/>
          </a:stretch>
        </p:blipFill>
        <p:spPr>
          <a:xfrm>
            <a:off x="2259715" y="1834191"/>
            <a:ext cx="439758" cy="802426"/>
          </a:xfrm>
          <a:prstGeom prst="rect">
            <a:avLst/>
          </a:prstGeom>
          <a:noFill/>
          <a:ln>
            <a:noFill/>
          </a:ln>
        </p:spPr>
      </p:pic>
      <p:cxnSp>
        <p:nvCxnSpPr>
          <p:cNvPr id="860" name="Shape 860"/>
          <p:cNvCxnSpPr>
            <a:stCxn id="859" idx="1"/>
            <a:endCxn id="858" idx="3"/>
          </p:cNvCxnSpPr>
          <p:nvPr/>
        </p:nvCxnSpPr>
        <p:spPr>
          <a:xfrm rot="10800000">
            <a:off x="862915" y="2235405"/>
            <a:ext cx="1396800" cy="0"/>
          </a:xfrm>
          <a:prstGeom prst="straightConnector1">
            <a:avLst/>
          </a:prstGeom>
          <a:noFill/>
          <a:ln cap="flat" cmpd="sng" w="19050">
            <a:solidFill>
              <a:srgbClr val="666666"/>
            </a:solidFill>
            <a:prstDash val="solid"/>
            <a:round/>
            <a:headEnd len="lg" w="lg" type="triangle"/>
            <a:tailEnd len="lg" w="lg" type="triangle"/>
          </a:ln>
        </p:spPr>
      </p:cxnSp>
      <p:sp>
        <p:nvSpPr>
          <p:cNvPr id="861" name="Shape 861"/>
          <p:cNvSpPr txBox="1"/>
          <p:nvPr/>
        </p:nvSpPr>
        <p:spPr>
          <a:xfrm>
            <a:off x="854665" y="1779810"/>
            <a:ext cx="1413300" cy="3783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666666"/>
                </a:solidFill>
                <a:latin typeface="Helvetica Neue"/>
                <a:ea typeface="Helvetica Neue"/>
                <a:cs typeface="Helvetica Neue"/>
                <a:sym typeface="Helvetica Neue"/>
              </a:rPr>
              <a:t>match score: </a:t>
            </a:r>
            <a:r>
              <a:rPr b="1" lang="en" sz="1200">
                <a:solidFill>
                  <a:srgbClr val="666666"/>
                </a:solidFill>
                <a:latin typeface="Helvetica Neue"/>
                <a:ea typeface="Helvetica Neue"/>
                <a:cs typeface="Helvetica Neue"/>
                <a:sym typeface="Helvetica Neue"/>
              </a:rPr>
              <a:t>0.36</a:t>
            </a:r>
          </a:p>
        </p:txBody>
      </p:sp>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5" name="Shape 865"/>
        <p:cNvGrpSpPr/>
        <p:nvPr/>
      </p:nvGrpSpPr>
      <p:grpSpPr>
        <a:xfrm>
          <a:off x="0" y="0"/>
          <a:ext cx="0" cy="0"/>
          <a:chOff x="0" y="0"/>
          <a:chExt cx="0" cy="0"/>
        </a:xfrm>
      </p:grpSpPr>
      <p:sp>
        <p:nvSpPr>
          <p:cNvPr id="866" name="Shape 866"/>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measuring success</a:t>
            </a:r>
          </a:p>
        </p:txBody>
      </p:sp>
      <p:cxnSp>
        <p:nvCxnSpPr>
          <p:cNvPr id="867" name="Shape 867"/>
          <p:cNvCxnSpPr/>
          <p:nvPr/>
        </p:nvCxnSpPr>
        <p:spPr>
          <a:xfrm>
            <a:off x="4446204"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68" name="Shape 868"/>
          <p:cNvCxnSpPr/>
          <p:nvPr/>
        </p:nvCxnSpPr>
        <p:spPr>
          <a:xfrm>
            <a:off x="5439791"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69" name="Shape 869"/>
          <p:cNvCxnSpPr/>
          <p:nvPr/>
        </p:nvCxnSpPr>
        <p:spPr>
          <a:xfrm>
            <a:off x="6433379"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70" name="Shape 870"/>
          <p:cNvCxnSpPr/>
          <p:nvPr/>
        </p:nvCxnSpPr>
        <p:spPr>
          <a:xfrm>
            <a:off x="7426966"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71" name="Shape 871"/>
          <p:cNvCxnSpPr/>
          <p:nvPr/>
        </p:nvCxnSpPr>
        <p:spPr>
          <a:xfrm>
            <a:off x="8420553"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872" name="Shape 872"/>
          <p:cNvCxnSpPr/>
          <p:nvPr/>
        </p:nvCxnSpPr>
        <p:spPr>
          <a:xfrm>
            <a:off x="4447854" y="4225875"/>
            <a:ext cx="3978600" cy="0"/>
          </a:xfrm>
          <a:prstGeom prst="straightConnector1">
            <a:avLst/>
          </a:prstGeom>
          <a:noFill/>
          <a:ln cap="flat" cmpd="sng" w="19050">
            <a:solidFill>
              <a:schemeClr val="dk2"/>
            </a:solidFill>
            <a:prstDash val="solid"/>
            <a:round/>
            <a:headEnd len="lg" w="lg" type="none"/>
            <a:tailEnd len="lg" w="lg" type="none"/>
          </a:ln>
        </p:spPr>
      </p:cxnSp>
      <p:cxnSp>
        <p:nvCxnSpPr>
          <p:cNvPr id="873" name="Shape 873"/>
          <p:cNvCxnSpPr/>
          <p:nvPr/>
        </p:nvCxnSpPr>
        <p:spPr>
          <a:xfrm>
            <a:off x="4221328" y="4054989"/>
            <a:ext cx="0" cy="133500"/>
          </a:xfrm>
          <a:prstGeom prst="straightConnector1">
            <a:avLst/>
          </a:prstGeom>
          <a:noFill/>
          <a:ln cap="flat" cmpd="sng" w="19050">
            <a:solidFill>
              <a:schemeClr val="dk2"/>
            </a:solidFill>
            <a:prstDash val="solid"/>
            <a:round/>
            <a:headEnd len="lg" w="lg" type="none"/>
            <a:tailEnd len="lg" w="lg" type="none"/>
          </a:ln>
        </p:spPr>
      </p:cxnSp>
      <p:cxnSp>
        <p:nvCxnSpPr>
          <p:cNvPr id="874" name="Shape 874"/>
          <p:cNvCxnSpPr/>
          <p:nvPr/>
        </p:nvCxnSpPr>
        <p:spPr>
          <a:xfrm>
            <a:off x="4221328" y="3320628"/>
            <a:ext cx="0" cy="133500"/>
          </a:xfrm>
          <a:prstGeom prst="straightConnector1">
            <a:avLst/>
          </a:prstGeom>
          <a:noFill/>
          <a:ln cap="flat" cmpd="sng" w="19050">
            <a:solidFill>
              <a:schemeClr val="dk2"/>
            </a:solidFill>
            <a:prstDash val="solid"/>
            <a:round/>
            <a:headEnd len="lg" w="lg" type="none"/>
            <a:tailEnd len="lg" w="lg" type="none"/>
          </a:ln>
        </p:spPr>
      </p:cxnSp>
      <p:cxnSp>
        <p:nvCxnSpPr>
          <p:cNvPr id="875" name="Shape 875"/>
          <p:cNvCxnSpPr/>
          <p:nvPr/>
        </p:nvCxnSpPr>
        <p:spPr>
          <a:xfrm>
            <a:off x="4221328" y="2586268"/>
            <a:ext cx="0" cy="133500"/>
          </a:xfrm>
          <a:prstGeom prst="straightConnector1">
            <a:avLst/>
          </a:prstGeom>
          <a:noFill/>
          <a:ln cap="flat" cmpd="sng" w="19050">
            <a:solidFill>
              <a:schemeClr val="dk2"/>
            </a:solidFill>
            <a:prstDash val="solid"/>
            <a:round/>
            <a:headEnd len="lg" w="lg" type="none"/>
            <a:tailEnd len="lg" w="lg" type="none"/>
          </a:ln>
        </p:spPr>
      </p:cxnSp>
      <p:cxnSp>
        <p:nvCxnSpPr>
          <p:cNvPr id="876" name="Shape 876"/>
          <p:cNvCxnSpPr/>
          <p:nvPr/>
        </p:nvCxnSpPr>
        <p:spPr>
          <a:xfrm>
            <a:off x="4221328" y="1851908"/>
            <a:ext cx="0" cy="133500"/>
          </a:xfrm>
          <a:prstGeom prst="straightConnector1">
            <a:avLst/>
          </a:prstGeom>
          <a:noFill/>
          <a:ln cap="flat" cmpd="sng" w="19050">
            <a:solidFill>
              <a:schemeClr val="dk2"/>
            </a:solidFill>
            <a:prstDash val="solid"/>
            <a:round/>
            <a:headEnd len="lg" w="lg" type="none"/>
            <a:tailEnd len="lg" w="lg" type="none"/>
          </a:ln>
        </p:spPr>
      </p:cxnSp>
      <p:cxnSp>
        <p:nvCxnSpPr>
          <p:cNvPr id="877" name="Shape 877"/>
          <p:cNvCxnSpPr/>
          <p:nvPr/>
        </p:nvCxnSpPr>
        <p:spPr>
          <a:xfrm>
            <a:off x="4221328" y="1117547"/>
            <a:ext cx="0" cy="133500"/>
          </a:xfrm>
          <a:prstGeom prst="straightConnector1">
            <a:avLst/>
          </a:prstGeom>
          <a:noFill/>
          <a:ln cap="flat" cmpd="sng" w="19050">
            <a:solidFill>
              <a:schemeClr val="dk2"/>
            </a:solidFill>
            <a:prstDash val="solid"/>
            <a:round/>
            <a:headEnd len="lg" w="lg" type="none"/>
            <a:tailEnd len="lg" w="lg" type="none"/>
          </a:ln>
        </p:spPr>
      </p:cxnSp>
      <p:cxnSp>
        <p:nvCxnSpPr>
          <p:cNvPr id="878" name="Shape 878"/>
          <p:cNvCxnSpPr/>
          <p:nvPr/>
        </p:nvCxnSpPr>
        <p:spPr>
          <a:xfrm rot="-5400000">
            <a:off x="2818278" y="2650219"/>
            <a:ext cx="2940599" cy="0"/>
          </a:xfrm>
          <a:prstGeom prst="straightConnector1">
            <a:avLst/>
          </a:prstGeom>
          <a:noFill/>
          <a:ln cap="flat" cmpd="sng" w="19050">
            <a:solidFill>
              <a:schemeClr val="dk2"/>
            </a:solidFill>
            <a:prstDash val="solid"/>
            <a:round/>
            <a:headEnd len="lg" w="lg" type="none"/>
            <a:tailEnd len="lg" w="lg" type="none"/>
          </a:ln>
        </p:spPr>
      </p:cxnSp>
      <p:sp>
        <p:nvSpPr>
          <p:cNvPr id="879" name="Shape 879"/>
          <p:cNvSpPr txBox="1"/>
          <p:nvPr/>
        </p:nvSpPr>
        <p:spPr>
          <a:xfrm>
            <a:off x="4288579" y="4281825"/>
            <a:ext cx="299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a:t>
            </a:r>
          </a:p>
        </p:txBody>
      </p:sp>
      <p:sp>
        <p:nvSpPr>
          <p:cNvPr id="880" name="Shape 880"/>
          <p:cNvSpPr txBox="1"/>
          <p:nvPr/>
        </p:nvSpPr>
        <p:spPr>
          <a:xfrm>
            <a:off x="5110348"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0.2</a:t>
            </a:r>
          </a:p>
        </p:txBody>
      </p:sp>
      <p:sp>
        <p:nvSpPr>
          <p:cNvPr id="881" name="Shape 881"/>
          <p:cNvSpPr txBox="1"/>
          <p:nvPr/>
        </p:nvSpPr>
        <p:spPr>
          <a:xfrm>
            <a:off x="7197885"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0.6</a:t>
            </a:r>
          </a:p>
        </p:txBody>
      </p:sp>
      <p:sp>
        <p:nvSpPr>
          <p:cNvPr id="882" name="Shape 882"/>
          <p:cNvSpPr txBox="1"/>
          <p:nvPr/>
        </p:nvSpPr>
        <p:spPr>
          <a:xfrm>
            <a:off x="6154116"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0.4</a:t>
            </a:r>
          </a:p>
        </p:txBody>
      </p:sp>
      <p:sp>
        <p:nvSpPr>
          <p:cNvPr id="883" name="Shape 883"/>
          <p:cNvSpPr txBox="1"/>
          <p:nvPr/>
        </p:nvSpPr>
        <p:spPr>
          <a:xfrm>
            <a:off x="8241653"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a:t>
            </a:r>
          </a:p>
        </p:txBody>
      </p:sp>
      <p:sp>
        <p:nvSpPr>
          <p:cNvPr id="884" name="Shape 884"/>
          <p:cNvSpPr txBox="1"/>
          <p:nvPr/>
        </p:nvSpPr>
        <p:spPr>
          <a:xfrm>
            <a:off x="3577391" y="3872137"/>
            <a:ext cx="299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a:t>
            </a:r>
          </a:p>
        </p:txBody>
      </p:sp>
      <p:sp>
        <p:nvSpPr>
          <p:cNvPr id="885" name="Shape 885"/>
          <p:cNvSpPr txBox="1"/>
          <p:nvPr/>
        </p:nvSpPr>
        <p:spPr>
          <a:xfrm>
            <a:off x="3577391" y="3137769"/>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0.2</a:t>
            </a:r>
          </a:p>
        </p:txBody>
      </p:sp>
      <p:sp>
        <p:nvSpPr>
          <p:cNvPr id="886" name="Shape 886"/>
          <p:cNvSpPr txBox="1"/>
          <p:nvPr/>
        </p:nvSpPr>
        <p:spPr>
          <a:xfrm>
            <a:off x="3577391" y="2403400"/>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0.4</a:t>
            </a:r>
          </a:p>
        </p:txBody>
      </p:sp>
      <p:sp>
        <p:nvSpPr>
          <p:cNvPr id="887" name="Shape 887"/>
          <p:cNvSpPr txBox="1"/>
          <p:nvPr/>
        </p:nvSpPr>
        <p:spPr>
          <a:xfrm>
            <a:off x="3577391" y="1669031"/>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0.6</a:t>
            </a:r>
          </a:p>
        </p:txBody>
      </p:sp>
      <p:sp>
        <p:nvSpPr>
          <p:cNvPr id="888" name="Shape 888"/>
          <p:cNvSpPr txBox="1"/>
          <p:nvPr/>
        </p:nvSpPr>
        <p:spPr>
          <a:xfrm>
            <a:off x="3577391" y="934662"/>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a:t>
            </a:r>
          </a:p>
        </p:txBody>
      </p:sp>
      <p:sp>
        <p:nvSpPr>
          <p:cNvPr id="889" name="Shape 889"/>
          <p:cNvSpPr txBox="1"/>
          <p:nvPr/>
        </p:nvSpPr>
        <p:spPr>
          <a:xfrm>
            <a:off x="5758329" y="4641075"/>
            <a:ext cx="2007000" cy="3783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match score</a:t>
            </a:r>
          </a:p>
        </p:txBody>
      </p:sp>
      <p:sp>
        <p:nvSpPr>
          <p:cNvPr id="890" name="Shape 890"/>
          <p:cNvSpPr txBox="1"/>
          <p:nvPr/>
        </p:nvSpPr>
        <p:spPr>
          <a:xfrm rot="-5400000">
            <a:off x="1513429" y="2243850"/>
            <a:ext cx="3383399" cy="3783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actual proportion purchased</a:t>
            </a:r>
          </a:p>
        </p:txBody>
      </p:sp>
      <p:pic>
        <p:nvPicPr>
          <p:cNvPr id="891" name="Shape 891"/>
          <p:cNvPicPr preferRelativeResize="0"/>
          <p:nvPr/>
        </p:nvPicPr>
        <p:blipFill>
          <a:blip r:embed="rId3">
            <a:alphaModFix/>
          </a:blip>
          <a:stretch>
            <a:fillRect/>
          </a:stretch>
        </p:blipFill>
        <p:spPr>
          <a:xfrm>
            <a:off x="304503" y="1671428"/>
            <a:ext cx="558362" cy="1127924"/>
          </a:xfrm>
          <a:prstGeom prst="rect">
            <a:avLst/>
          </a:prstGeom>
          <a:noFill/>
          <a:ln>
            <a:noFill/>
          </a:ln>
        </p:spPr>
      </p:pic>
      <p:pic>
        <p:nvPicPr>
          <p:cNvPr id="892" name="Shape 892"/>
          <p:cNvPicPr preferRelativeResize="0"/>
          <p:nvPr/>
        </p:nvPicPr>
        <p:blipFill>
          <a:blip r:embed="rId4">
            <a:alphaModFix/>
          </a:blip>
          <a:stretch>
            <a:fillRect/>
          </a:stretch>
        </p:blipFill>
        <p:spPr>
          <a:xfrm>
            <a:off x="2259715" y="1834191"/>
            <a:ext cx="439758" cy="802426"/>
          </a:xfrm>
          <a:prstGeom prst="rect">
            <a:avLst/>
          </a:prstGeom>
          <a:noFill/>
          <a:ln>
            <a:noFill/>
          </a:ln>
        </p:spPr>
      </p:pic>
      <p:cxnSp>
        <p:nvCxnSpPr>
          <p:cNvPr id="893" name="Shape 893"/>
          <p:cNvCxnSpPr>
            <a:stCxn id="892" idx="1"/>
            <a:endCxn id="891" idx="3"/>
          </p:cNvCxnSpPr>
          <p:nvPr/>
        </p:nvCxnSpPr>
        <p:spPr>
          <a:xfrm rot="10800000">
            <a:off x="862915" y="2235405"/>
            <a:ext cx="1396800" cy="0"/>
          </a:xfrm>
          <a:prstGeom prst="straightConnector1">
            <a:avLst/>
          </a:prstGeom>
          <a:noFill/>
          <a:ln cap="flat" cmpd="sng" w="19050">
            <a:solidFill>
              <a:srgbClr val="666666"/>
            </a:solidFill>
            <a:prstDash val="solid"/>
            <a:round/>
            <a:headEnd len="lg" w="lg" type="triangle"/>
            <a:tailEnd len="lg" w="lg" type="triangle"/>
          </a:ln>
        </p:spPr>
      </p:cxnSp>
      <p:sp>
        <p:nvSpPr>
          <p:cNvPr id="894" name="Shape 894"/>
          <p:cNvSpPr txBox="1"/>
          <p:nvPr/>
        </p:nvSpPr>
        <p:spPr>
          <a:xfrm>
            <a:off x="854665" y="1779810"/>
            <a:ext cx="1413300" cy="3783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666666"/>
                </a:solidFill>
                <a:latin typeface="Helvetica Neue"/>
                <a:ea typeface="Helvetica Neue"/>
                <a:cs typeface="Helvetica Neue"/>
                <a:sym typeface="Helvetica Neue"/>
              </a:rPr>
              <a:t>match score: </a:t>
            </a:r>
            <a:r>
              <a:rPr b="1" lang="en" sz="1200">
                <a:solidFill>
                  <a:srgbClr val="666666"/>
                </a:solidFill>
                <a:latin typeface="Helvetica Neue"/>
                <a:ea typeface="Helvetica Neue"/>
                <a:cs typeface="Helvetica Neue"/>
                <a:sym typeface="Helvetica Neue"/>
              </a:rPr>
              <a:t>0.36</a:t>
            </a:r>
          </a:p>
        </p:txBody>
      </p:sp>
      <p:sp>
        <p:nvSpPr>
          <p:cNvPr id="895" name="Shape 895"/>
          <p:cNvSpPr/>
          <p:nvPr/>
        </p:nvSpPr>
        <p:spPr>
          <a:xfrm>
            <a:off x="6069321" y="4159112"/>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9" name="Shape 899"/>
        <p:cNvGrpSpPr/>
        <p:nvPr/>
      </p:nvGrpSpPr>
      <p:grpSpPr>
        <a:xfrm>
          <a:off x="0" y="0"/>
          <a:ext cx="0" cy="0"/>
          <a:chOff x="0" y="0"/>
          <a:chExt cx="0" cy="0"/>
        </a:xfrm>
      </p:grpSpPr>
      <p:cxnSp>
        <p:nvCxnSpPr>
          <p:cNvPr id="900" name="Shape 900"/>
          <p:cNvCxnSpPr/>
          <p:nvPr/>
        </p:nvCxnSpPr>
        <p:spPr>
          <a:xfrm flipH="1" rot="10800000">
            <a:off x="4461025" y="1256674"/>
            <a:ext cx="3853500" cy="2854800"/>
          </a:xfrm>
          <a:prstGeom prst="straightConnector1">
            <a:avLst/>
          </a:prstGeom>
          <a:noFill/>
          <a:ln cap="flat" cmpd="sng" w="19050">
            <a:solidFill>
              <a:schemeClr val="dk2"/>
            </a:solidFill>
            <a:prstDash val="solid"/>
            <a:round/>
            <a:headEnd len="lg" w="lg" type="none"/>
            <a:tailEnd len="lg" w="lg" type="none"/>
          </a:ln>
        </p:spPr>
      </p:cxnSp>
      <p:sp>
        <p:nvSpPr>
          <p:cNvPr id="901" name="Shape 901"/>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measuring success</a:t>
            </a:r>
          </a:p>
        </p:txBody>
      </p:sp>
      <p:cxnSp>
        <p:nvCxnSpPr>
          <p:cNvPr id="902" name="Shape 902"/>
          <p:cNvCxnSpPr/>
          <p:nvPr/>
        </p:nvCxnSpPr>
        <p:spPr>
          <a:xfrm>
            <a:off x="4446204"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03" name="Shape 903"/>
          <p:cNvCxnSpPr/>
          <p:nvPr/>
        </p:nvCxnSpPr>
        <p:spPr>
          <a:xfrm>
            <a:off x="5439791"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04" name="Shape 904"/>
          <p:cNvCxnSpPr/>
          <p:nvPr/>
        </p:nvCxnSpPr>
        <p:spPr>
          <a:xfrm>
            <a:off x="6433379"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05" name="Shape 905"/>
          <p:cNvCxnSpPr/>
          <p:nvPr/>
        </p:nvCxnSpPr>
        <p:spPr>
          <a:xfrm>
            <a:off x="7426966"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06" name="Shape 906"/>
          <p:cNvCxnSpPr/>
          <p:nvPr/>
        </p:nvCxnSpPr>
        <p:spPr>
          <a:xfrm>
            <a:off x="8420553"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07" name="Shape 907"/>
          <p:cNvCxnSpPr/>
          <p:nvPr/>
        </p:nvCxnSpPr>
        <p:spPr>
          <a:xfrm>
            <a:off x="4447854" y="4225875"/>
            <a:ext cx="3978600" cy="0"/>
          </a:xfrm>
          <a:prstGeom prst="straightConnector1">
            <a:avLst/>
          </a:prstGeom>
          <a:noFill/>
          <a:ln cap="flat" cmpd="sng" w="19050">
            <a:solidFill>
              <a:schemeClr val="dk2"/>
            </a:solidFill>
            <a:prstDash val="solid"/>
            <a:round/>
            <a:headEnd len="lg" w="lg" type="none"/>
            <a:tailEnd len="lg" w="lg" type="none"/>
          </a:ln>
        </p:spPr>
      </p:cxnSp>
      <p:cxnSp>
        <p:nvCxnSpPr>
          <p:cNvPr id="908" name="Shape 908"/>
          <p:cNvCxnSpPr/>
          <p:nvPr/>
        </p:nvCxnSpPr>
        <p:spPr>
          <a:xfrm>
            <a:off x="4221328" y="4054989"/>
            <a:ext cx="0" cy="133500"/>
          </a:xfrm>
          <a:prstGeom prst="straightConnector1">
            <a:avLst/>
          </a:prstGeom>
          <a:noFill/>
          <a:ln cap="flat" cmpd="sng" w="19050">
            <a:solidFill>
              <a:schemeClr val="dk2"/>
            </a:solidFill>
            <a:prstDash val="solid"/>
            <a:round/>
            <a:headEnd len="lg" w="lg" type="none"/>
            <a:tailEnd len="lg" w="lg" type="none"/>
          </a:ln>
        </p:spPr>
      </p:cxnSp>
      <p:cxnSp>
        <p:nvCxnSpPr>
          <p:cNvPr id="909" name="Shape 909"/>
          <p:cNvCxnSpPr/>
          <p:nvPr/>
        </p:nvCxnSpPr>
        <p:spPr>
          <a:xfrm>
            <a:off x="4221328" y="3320628"/>
            <a:ext cx="0" cy="133500"/>
          </a:xfrm>
          <a:prstGeom prst="straightConnector1">
            <a:avLst/>
          </a:prstGeom>
          <a:noFill/>
          <a:ln cap="flat" cmpd="sng" w="19050">
            <a:solidFill>
              <a:schemeClr val="dk2"/>
            </a:solidFill>
            <a:prstDash val="solid"/>
            <a:round/>
            <a:headEnd len="lg" w="lg" type="none"/>
            <a:tailEnd len="lg" w="lg" type="none"/>
          </a:ln>
        </p:spPr>
      </p:cxnSp>
      <p:cxnSp>
        <p:nvCxnSpPr>
          <p:cNvPr id="910" name="Shape 910"/>
          <p:cNvCxnSpPr/>
          <p:nvPr/>
        </p:nvCxnSpPr>
        <p:spPr>
          <a:xfrm>
            <a:off x="4221328" y="2586268"/>
            <a:ext cx="0" cy="133500"/>
          </a:xfrm>
          <a:prstGeom prst="straightConnector1">
            <a:avLst/>
          </a:prstGeom>
          <a:noFill/>
          <a:ln cap="flat" cmpd="sng" w="19050">
            <a:solidFill>
              <a:schemeClr val="dk2"/>
            </a:solidFill>
            <a:prstDash val="solid"/>
            <a:round/>
            <a:headEnd len="lg" w="lg" type="none"/>
            <a:tailEnd len="lg" w="lg" type="none"/>
          </a:ln>
        </p:spPr>
      </p:cxnSp>
      <p:cxnSp>
        <p:nvCxnSpPr>
          <p:cNvPr id="911" name="Shape 911"/>
          <p:cNvCxnSpPr/>
          <p:nvPr/>
        </p:nvCxnSpPr>
        <p:spPr>
          <a:xfrm>
            <a:off x="4221328" y="1851908"/>
            <a:ext cx="0" cy="133500"/>
          </a:xfrm>
          <a:prstGeom prst="straightConnector1">
            <a:avLst/>
          </a:prstGeom>
          <a:noFill/>
          <a:ln cap="flat" cmpd="sng" w="19050">
            <a:solidFill>
              <a:schemeClr val="dk2"/>
            </a:solidFill>
            <a:prstDash val="solid"/>
            <a:round/>
            <a:headEnd len="lg" w="lg" type="none"/>
            <a:tailEnd len="lg" w="lg" type="none"/>
          </a:ln>
        </p:spPr>
      </p:cxnSp>
      <p:cxnSp>
        <p:nvCxnSpPr>
          <p:cNvPr id="912" name="Shape 912"/>
          <p:cNvCxnSpPr/>
          <p:nvPr/>
        </p:nvCxnSpPr>
        <p:spPr>
          <a:xfrm>
            <a:off x="4221328" y="1117547"/>
            <a:ext cx="0" cy="133500"/>
          </a:xfrm>
          <a:prstGeom prst="straightConnector1">
            <a:avLst/>
          </a:prstGeom>
          <a:noFill/>
          <a:ln cap="flat" cmpd="sng" w="19050">
            <a:solidFill>
              <a:schemeClr val="dk2"/>
            </a:solidFill>
            <a:prstDash val="solid"/>
            <a:round/>
            <a:headEnd len="lg" w="lg" type="none"/>
            <a:tailEnd len="lg" w="lg" type="none"/>
          </a:ln>
        </p:spPr>
      </p:cxnSp>
      <p:cxnSp>
        <p:nvCxnSpPr>
          <p:cNvPr id="913" name="Shape 913"/>
          <p:cNvCxnSpPr/>
          <p:nvPr/>
        </p:nvCxnSpPr>
        <p:spPr>
          <a:xfrm rot="-5400000">
            <a:off x="2818278" y="2650219"/>
            <a:ext cx="2940599" cy="0"/>
          </a:xfrm>
          <a:prstGeom prst="straightConnector1">
            <a:avLst/>
          </a:prstGeom>
          <a:noFill/>
          <a:ln cap="flat" cmpd="sng" w="19050">
            <a:solidFill>
              <a:schemeClr val="dk2"/>
            </a:solidFill>
            <a:prstDash val="solid"/>
            <a:round/>
            <a:headEnd len="lg" w="lg" type="none"/>
            <a:tailEnd len="lg" w="lg" type="none"/>
          </a:ln>
        </p:spPr>
      </p:cxnSp>
      <p:sp>
        <p:nvSpPr>
          <p:cNvPr id="914" name="Shape 914"/>
          <p:cNvSpPr txBox="1"/>
          <p:nvPr/>
        </p:nvSpPr>
        <p:spPr>
          <a:xfrm>
            <a:off x="4288579" y="4281825"/>
            <a:ext cx="299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a:t>
            </a:r>
          </a:p>
        </p:txBody>
      </p:sp>
      <p:sp>
        <p:nvSpPr>
          <p:cNvPr id="915" name="Shape 915"/>
          <p:cNvSpPr txBox="1"/>
          <p:nvPr/>
        </p:nvSpPr>
        <p:spPr>
          <a:xfrm>
            <a:off x="5110348"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0.2</a:t>
            </a:r>
          </a:p>
        </p:txBody>
      </p:sp>
      <p:sp>
        <p:nvSpPr>
          <p:cNvPr id="916" name="Shape 916"/>
          <p:cNvSpPr txBox="1"/>
          <p:nvPr/>
        </p:nvSpPr>
        <p:spPr>
          <a:xfrm>
            <a:off x="7197885"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0.6</a:t>
            </a:r>
          </a:p>
        </p:txBody>
      </p:sp>
      <p:sp>
        <p:nvSpPr>
          <p:cNvPr id="917" name="Shape 917"/>
          <p:cNvSpPr txBox="1"/>
          <p:nvPr/>
        </p:nvSpPr>
        <p:spPr>
          <a:xfrm>
            <a:off x="6154116"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0.4</a:t>
            </a:r>
          </a:p>
        </p:txBody>
      </p:sp>
      <p:sp>
        <p:nvSpPr>
          <p:cNvPr id="918" name="Shape 918"/>
          <p:cNvSpPr txBox="1"/>
          <p:nvPr/>
        </p:nvSpPr>
        <p:spPr>
          <a:xfrm>
            <a:off x="8241653"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a:t>
            </a:r>
          </a:p>
        </p:txBody>
      </p:sp>
      <p:sp>
        <p:nvSpPr>
          <p:cNvPr id="919" name="Shape 919"/>
          <p:cNvSpPr txBox="1"/>
          <p:nvPr/>
        </p:nvSpPr>
        <p:spPr>
          <a:xfrm>
            <a:off x="3577391" y="3872137"/>
            <a:ext cx="299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a:t>
            </a:r>
          </a:p>
        </p:txBody>
      </p:sp>
      <p:sp>
        <p:nvSpPr>
          <p:cNvPr id="920" name="Shape 920"/>
          <p:cNvSpPr txBox="1"/>
          <p:nvPr/>
        </p:nvSpPr>
        <p:spPr>
          <a:xfrm>
            <a:off x="3577391" y="3137769"/>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0.2</a:t>
            </a:r>
          </a:p>
        </p:txBody>
      </p:sp>
      <p:sp>
        <p:nvSpPr>
          <p:cNvPr id="921" name="Shape 921"/>
          <p:cNvSpPr txBox="1"/>
          <p:nvPr/>
        </p:nvSpPr>
        <p:spPr>
          <a:xfrm>
            <a:off x="3577391" y="2403400"/>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0.4</a:t>
            </a:r>
          </a:p>
        </p:txBody>
      </p:sp>
      <p:sp>
        <p:nvSpPr>
          <p:cNvPr id="922" name="Shape 922"/>
          <p:cNvSpPr txBox="1"/>
          <p:nvPr/>
        </p:nvSpPr>
        <p:spPr>
          <a:xfrm>
            <a:off x="3577391" y="1669031"/>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0.6</a:t>
            </a:r>
          </a:p>
        </p:txBody>
      </p:sp>
      <p:sp>
        <p:nvSpPr>
          <p:cNvPr id="923" name="Shape 923"/>
          <p:cNvSpPr txBox="1"/>
          <p:nvPr/>
        </p:nvSpPr>
        <p:spPr>
          <a:xfrm>
            <a:off x="3577391" y="934662"/>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a:t>
            </a:r>
          </a:p>
        </p:txBody>
      </p:sp>
      <p:sp>
        <p:nvSpPr>
          <p:cNvPr id="924" name="Shape 924"/>
          <p:cNvSpPr txBox="1"/>
          <p:nvPr/>
        </p:nvSpPr>
        <p:spPr>
          <a:xfrm>
            <a:off x="5758329" y="4641075"/>
            <a:ext cx="2007000" cy="3783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match score</a:t>
            </a:r>
          </a:p>
        </p:txBody>
      </p:sp>
      <p:sp>
        <p:nvSpPr>
          <p:cNvPr id="925" name="Shape 925"/>
          <p:cNvSpPr txBox="1"/>
          <p:nvPr/>
        </p:nvSpPr>
        <p:spPr>
          <a:xfrm rot="-5400000">
            <a:off x="1513429" y="2243850"/>
            <a:ext cx="3383399" cy="3783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actual proportion purchased</a:t>
            </a:r>
          </a:p>
        </p:txBody>
      </p:sp>
      <p:pic>
        <p:nvPicPr>
          <p:cNvPr id="926" name="Shape 926"/>
          <p:cNvPicPr preferRelativeResize="0"/>
          <p:nvPr/>
        </p:nvPicPr>
        <p:blipFill>
          <a:blip r:embed="rId3">
            <a:alphaModFix/>
          </a:blip>
          <a:stretch>
            <a:fillRect/>
          </a:stretch>
        </p:blipFill>
        <p:spPr>
          <a:xfrm>
            <a:off x="304503" y="1671428"/>
            <a:ext cx="558362" cy="1127924"/>
          </a:xfrm>
          <a:prstGeom prst="rect">
            <a:avLst/>
          </a:prstGeom>
          <a:noFill/>
          <a:ln>
            <a:noFill/>
          </a:ln>
        </p:spPr>
      </p:pic>
      <p:pic>
        <p:nvPicPr>
          <p:cNvPr id="927" name="Shape 927"/>
          <p:cNvPicPr preferRelativeResize="0"/>
          <p:nvPr/>
        </p:nvPicPr>
        <p:blipFill>
          <a:blip r:embed="rId4">
            <a:alphaModFix/>
          </a:blip>
          <a:stretch>
            <a:fillRect/>
          </a:stretch>
        </p:blipFill>
        <p:spPr>
          <a:xfrm>
            <a:off x="2259715" y="1834191"/>
            <a:ext cx="439758" cy="802426"/>
          </a:xfrm>
          <a:prstGeom prst="rect">
            <a:avLst/>
          </a:prstGeom>
          <a:noFill/>
          <a:ln>
            <a:noFill/>
          </a:ln>
        </p:spPr>
      </p:pic>
      <p:cxnSp>
        <p:nvCxnSpPr>
          <p:cNvPr id="928" name="Shape 928"/>
          <p:cNvCxnSpPr>
            <a:stCxn id="927" idx="1"/>
            <a:endCxn id="926" idx="3"/>
          </p:cNvCxnSpPr>
          <p:nvPr/>
        </p:nvCxnSpPr>
        <p:spPr>
          <a:xfrm rot="10800000">
            <a:off x="862915" y="2235405"/>
            <a:ext cx="1396800" cy="0"/>
          </a:xfrm>
          <a:prstGeom prst="straightConnector1">
            <a:avLst/>
          </a:prstGeom>
          <a:noFill/>
          <a:ln cap="flat" cmpd="sng" w="19050">
            <a:solidFill>
              <a:srgbClr val="666666"/>
            </a:solidFill>
            <a:prstDash val="solid"/>
            <a:round/>
            <a:headEnd len="lg" w="lg" type="triangle"/>
            <a:tailEnd len="lg" w="lg" type="triangle"/>
          </a:ln>
        </p:spPr>
      </p:cxnSp>
      <p:sp>
        <p:nvSpPr>
          <p:cNvPr id="929" name="Shape 929"/>
          <p:cNvSpPr txBox="1"/>
          <p:nvPr/>
        </p:nvSpPr>
        <p:spPr>
          <a:xfrm>
            <a:off x="854665" y="1779810"/>
            <a:ext cx="1413300" cy="3783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666666"/>
                </a:solidFill>
                <a:latin typeface="Helvetica Neue"/>
                <a:ea typeface="Helvetica Neue"/>
                <a:cs typeface="Helvetica Neue"/>
                <a:sym typeface="Helvetica Neue"/>
              </a:rPr>
              <a:t>match score: </a:t>
            </a:r>
            <a:r>
              <a:rPr b="1" lang="en" sz="1200">
                <a:solidFill>
                  <a:srgbClr val="666666"/>
                </a:solidFill>
                <a:latin typeface="Helvetica Neue"/>
                <a:ea typeface="Helvetica Neue"/>
                <a:cs typeface="Helvetica Neue"/>
                <a:sym typeface="Helvetica Neue"/>
              </a:rPr>
              <a:t>0.36</a:t>
            </a:r>
          </a:p>
        </p:txBody>
      </p:sp>
      <p:sp>
        <p:nvSpPr>
          <p:cNvPr id="930" name="Shape 930"/>
          <p:cNvSpPr/>
          <p:nvPr/>
        </p:nvSpPr>
        <p:spPr>
          <a:xfrm>
            <a:off x="6069321" y="2776837"/>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4" name="Shape 934"/>
        <p:cNvGrpSpPr/>
        <p:nvPr/>
      </p:nvGrpSpPr>
      <p:grpSpPr>
        <a:xfrm>
          <a:off x="0" y="0"/>
          <a:ext cx="0" cy="0"/>
          <a:chOff x="0" y="0"/>
          <a:chExt cx="0" cy="0"/>
        </a:xfrm>
      </p:grpSpPr>
      <p:cxnSp>
        <p:nvCxnSpPr>
          <p:cNvPr id="935" name="Shape 935"/>
          <p:cNvCxnSpPr/>
          <p:nvPr/>
        </p:nvCxnSpPr>
        <p:spPr>
          <a:xfrm flipH="1" rot="10800000">
            <a:off x="4461025" y="1256674"/>
            <a:ext cx="3853500" cy="2854800"/>
          </a:xfrm>
          <a:prstGeom prst="straightConnector1">
            <a:avLst/>
          </a:prstGeom>
          <a:noFill/>
          <a:ln cap="flat" cmpd="sng" w="19050">
            <a:solidFill>
              <a:schemeClr val="dk2"/>
            </a:solidFill>
            <a:prstDash val="solid"/>
            <a:round/>
            <a:headEnd len="lg" w="lg" type="none"/>
            <a:tailEnd len="lg" w="lg" type="none"/>
          </a:ln>
        </p:spPr>
      </p:cxnSp>
      <p:sp>
        <p:nvSpPr>
          <p:cNvPr id="936" name="Shape 936"/>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measuring success</a:t>
            </a:r>
          </a:p>
        </p:txBody>
      </p:sp>
      <p:cxnSp>
        <p:nvCxnSpPr>
          <p:cNvPr id="937" name="Shape 937"/>
          <p:cNvCxnSpPr/>
          <p:nvPr/>
        </p:nvCxnSpPr>
        <p:spPr>
          <a:xfrm>
            <a:off x="4446204"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38" name="Shape 938"/>
          <p:cNvCxnSpPr/>
          <p:nvPr/>
        </p:nvCxnSpPr>
        <p:spPr>
          <a:xfrm>
            <a:off x="5439791"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39" name="Shape 939"/>
          <p:cNvCxnSpPr/>
          <p:nvPr/>
        </p:nvCxnSpPr>
        <p:spPr>
          <a:xfrm>
            <a:off x="6433379"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40" name="Shape 940"/>
          <p:cNvCxnSpPr/>
          <p:nvPr/>
        </p:nvCxnSpPr>
        <p:spPr>
          <a:xfrm>
            <a:off x="7426966"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41" name="Shape 941"/>
          <p:cNvCxnSpPr/>
          <p:nvPr/>
        </p:nvCxnSpPr>
        <p:spPr>
          <a:xfrm>
            <a:off x="8420553" y="4226375"/>
            <a:ext cx="0" cy="133500"/>
          </a:xfrm>
          <a:prstGeom prst="straightConnector1">
            <a:avLst/>
          </a:prstGeom>
          <a:noFill/>
          <a:ln cap="flat" cmpd="sng" w="19050">
            <a:solidFill>
              <a:schemeClr val="dk2"/>
            </a:solidFill>
            <a:prstDash val="solid"/>
            <a:round/>
            <a:headEnd len="lg" w="lg" type="none"/>
            <a:tailEnd len="lg" w="lg" type="none"/>
          </a:ln>
        </p:spPr>
      </p:cxnSp>
      <p:cxnSp>
        <p:nvCxnSpPr>
          <p:cNvPr id="942" name="Shape 942"/>
          <p:cNvCxnSpPr/>
          <p:nvPr/>
        </p:nvCxnSpPr>
        <p:spPr>
          <a:xfrm>
            <a:off x="4447854" y="4225875"/>
            <a:ext cx="3978600" cy="0"/>
          </a:xfrm>
          <a:prstGeom prst="straightConnector1">
            <a:avLst/>
          </a:prstGeom>
          <a:noFill/>
          <a:ln cap="flat" cmpd="sng" w="19050">
            <a:solidFill>
              <a:schemeClr val="dk2"/>
            </a:solidFill>
            <a:prstDash val="solid"/>
            <a:round/>
            <a:headEnd len="lg" w="lg" type="none"/>
            <a:tailEnd len="lg" w="lg" type="none"/>
          </a:ln>
        </p:spPr>
      </p:cxnSp>
      <p:cxnSp>
        <p:nvCxnSpPr>
          <p:cNvPr id="943" name="Shape 943"/>
          <p:cNvCxnSpPr/>
          <p:nvPr/>
        </p:nvCxnSpPr>
        <p:spPr>
          <a:xfrm>
            <a:off x="4221328" y="4054989"/>
            <a:ext cx="0" cy="133500"/>
          </a:xfrm>
          <a:prstGeom prst="straightConnector1">
            <a:avLst/>
          </a:prstGeom>
          <a:noFill/>
          <a:ln cap="flat" cmpd="sng" w="19050">
            <a:solidFill>
              <a:schemeClr val="dk2"/>
            </a:solidFill>
            <a:prstDash val="solid"/>
            <a:round/>
            <a:headEnd len="lg" w="lg" type="none"/>
            <a:tailEnd len="lg" w="lg" type="none"/>
          </a:ln>
        </p:spPr>
      </p:cxnSp>
      <p:cxnSp>
        <p:nvCxnSpPr>
          <p:cNvPr id="944" name="Shape 944"/>
          <p:cNvCxnSpPr/>
          <p:nvPr/>
        </p:nvCxnSpPr>
        <p:spPr>
          <a:xfrm>
            <a:off x="4221328" y="3320628"/>
            <a:ext cx="0" cy="133500"/>
          </a:xfrm>
          <a:prstGeom prst="straightConnector1">
            <a:avLst/>
          </a:prstGeom>
          <a:noFill/>
          <a:ln cap="flat" cmpd="sng" w="19050">
            <a:solidFill>
              <a:schemeClr val="dk2"/>
            </a:solidFill>
            <a:prstDash val="solid"/>
            <a:round/>
            <a:headEnd len="lg" w="lg" type="none"/>
            <a:tailEnd len="lg" w="lg" type="none"/>
          </a:ln>
        </p:spPr>
      </p:cxnSp>
      <p:cxnSp>
        <p:nvCxnSpPr>
          <p:cNvPr id="945" name="Shape 945"/>
          <p:cNvCxnSpPr/>
          <p:nvPr/>
        </p:nvCxnSpPr>
        <p:spPr>
          <a:xfrm>
            <a:off x="4221328" y="2586268"/>
            <a:ext cx="0" cy="133500"/>
          </a:xfrm>
          <a:prstGeom prst="straightConnector1">
            <a:avLst/>
          </a:prstGeom>
          <a:noFill/>
          <a:ln cap="flat" cmpd="sng" w="19050">
            <a:solidFill>
              <a:schemeClr val="dk2"/>
            </a:solidFill>
            <a:prstDash val="solid"/>
            <a:round/>
            <a:headEnd len="lg" w="lg" type="none"/>
            <a:tailEnd len="lg" w="lg" type="none"/>
          </a:ln>
        </p:spPr>
      </p:cxnSp>
      <p:cxnSp>
        <p:nvCxnSpPr>
          <p:cNvPr id="946" name="Shape 946"/>
          <p:cNvCxnSpPr/>
          <p:nvPr/>
        </p:nvCxnSpPr>
        <p:spPr>
          <a:xfrm>
            <a:off x="4221328" y="1851908"/>
            <a:ext cx="0" cy="133500"/>
          </a:xfrm>
          <a:prstGeom prst="straightConnector1">
            <a:avLst/>
          </a:prstGeom>
          <a:noFill/>
          <a:ln cap="flat" cmpd="sng" w="19050">
            <a:solidFill>
              <a:schemeClr val="dk2"/>
            </a:solidFill>
            <a:prstDash val="solid"/>
            <a:round/>
            <a:headEnd len="lg" w="lg" type="none"/>
            <a:tailEnd len="lg" w="lg" type="none"/>
          </a:ln>
        </p:spPr>
      </p:cxnSp>
      <p:cxnSp>
        <p:nvCxnSpPr>
          <p:cNvPr id="947" name="Shape 947"/>
          <p:cNvCxnSpPr/>
          <p:nvPr/>
        </p:nvCxnSpPr>
        <p:spPr>
          <a:xfrm>
            <a:off x="4221328" y="1117547"/>
            <a:ext cx="0" cy="133500"/>
          </a:xfrm>
          <a:prstGeom prst="straightConnector1">
            <a:avLst/>
          </a:prstGeom>
          <a:noFill/>
          <a:ln cap="flat" cmpd="sng" w="19050">
            <a:solidFill>
              <a:schemeClr val="dk2"/>
            </a:solidFill>
            <a:prstDash val="solid"/>
            <a:round/>
            <a:headEnd len="lg" w="lg" type="none"/>
            <a:tailEnd len="lg" w="lg" type="none"/>
          </a:ln>
        </p:spPr>
      </p:cxnSp>
      <p:cxnSp>
        <p:nvCxnSpPr>
          <p:cNvPr id="948" name="Shape 948"/>
          <p:cNvCxnSpPr/>
          <p:nvPr/>
        </p:nvCxnSpPr>
        <p:spPr>
          <a:xfrm rot="-5400000">
            <a:off x="2818278" y="2650219"/>
            <a:ext cx="2940599" cy="0"/>
          </a:xfrm>
          <a:prstGeom prst="straightConnector1">
            <a:avLst/>
          </a:prstGeom>
          <a:noFill/>
          <a:ln cap="flat" cmpd="sng" w="19050">
            <a:solidFill>
              <a:schemeClr val="dk2"/>
            </a:solidFill>
            <a:prstDash val="solid"/>
            <a:round/>
            <a:headEnd len="lg" w="lg" type="none"/>
            <a:tailEnd len="lg" w="lg" type="none"/>
          </a:ln>
        </p:spPr>
      </p:cxnSp>
      <p:sp>
        <p:nvSpPr>
          <p:cNvPr id="949" name="Shape 949"/>
          <p:cNvSpPr txBox="1"/>
          <p:nvPr/>
        </p:nvSpPr>
        <p:spPr>
          <a:xfrm>
            <a:off x="4288579" y="4281825"/>
            <a:ext cx="299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a:t>
            </a:r>
          </a:p>
        </p:txBody>
      </p:sp>
      <p:sp>
        <p:nvSpPr>
          <p:cNvPr id="950" name="Shape 950"/>
          <p:cNvSpPr txBox="1"/>
          <p:nvPr/>
        </p:nvSpPr>
        <p:spPr>
          <a:xfrm>
            <a:off x="5110348"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0.2</a:t>
            </a:r>
          </a:p>
        </p:txBody>
      </p:sp>
      <p:sp>
        <p:nvSpPr>
          <p:cNvPr id="951" name="Shape 951"/>
          <p:cNvSpPr txBox="1"/>
          <p:nvPr/>
        </p:nvSpPr>
        <p:spPr>
          <a:xfrm>
            <a:off x="7197885"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0.6</a:t>
            </a:r>
          </a:p>
        </p:txBody>
      </p:sp>
      <p:sp>
        <p:nvSpPr>
          <p:cNvPr id="952" name="Shape 952"/>
          <p:cNvSpPr txBox="1"/>
          <p:nvPr/>
        </p:nvSpPr>
        <p:spPr>
          <a:xfrm>
            <a:off x="6154116"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0.4</a:t>
            </a:r>
          </a:p>
        </p:txBody>
      </p:sp>
      <p:sp>
        <p:nvSpPr>
          <p:cNvPr id="953" name="Shape 953"/>
          <p:cNvSpPr txBox="1"/>
          <p:nvPr/>
        </p:nvSpPr>
        <p:spPr>
          <a:xfrm>
            <a:off x="8241653" y="4281825"/>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a:t>
            </a:r>
          </a:p>
        </p:txBody>
      </p:sp>
      <p:sp>
        <p:nvSpPr>
          <p:cNvPr id="954" name="Shape 954"/>
          <p:cNvSpPr txBox="1"/>
          <p:nvPr/>
        </p:nvSpPr>
        <p:spPr>
          <a:xfrm>
            <a:off x="3577391" y="3872137"/>
            <a:ext cx="299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a:t>
            </a:r>
          </a:p>
        </p:txBody>
      </p:sp>
      <p:sp>
        <p:nvSpPr>
          <p:cNvPr id="955" name="Shape 955"/>
          <p:cNvSpPr txBox="1"/>
          <p:nvPr/>
        </p:nvSpPr>
        <p:spPr>
          <a:xfrm>
            <a:off x="3577391" y="3137769"/>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0.2</a:t>
            </a:r>
          </a:p>
        </p:txBody>
      </p:sp>
      <p:sp>
        <p:nvSpPr>
          <p:cNvPr id="956" name="Shape 956"/>
          <p:cNvSpPr txBox="1"/>
          <p:nvPr/>
        </p:nvSpPr>
        <p:spPr>
          <a:xfrm>
            <a:off x="3577391" y="2403400"/>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0.4</a:t>
            </a:r>
          </a:p>
        </p:txBody>
      </p:sp>
      <p:sp>
        <p:nvSpPr>
          <p:cNvPr id="957" name="Shape 957"/>
          <p:cNvSpPr txBox="1"/>
          <p:nvPr/>
        </p:nvSpPr>
        <p:spPr>
          <a:xfrm>
            <a:off x="3577391" y="1669031"/>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0.6</a:t>
            </a:r>
          </a:p>
        </p:txBody>
      </p:sp>
      <p:sp>
        <p:nvSpPr>
          <p:cNvPr id="958" name="Shape 958"/>
          <p:cNvSpPr txBox="1"/>
          <p:nvPr/>
        </p:nvSpPr>
        <p:spPr>
          <a:xfrm>
            <a:off x="3577391" y="934662"/>
            <a:ext cx="521699" cy="249600"/>
          </a:xfrm>
          <a:prstGeom prst="rect">
            <a:avLst/>
          </a:prstGeom>
          <a:noFill/>
          <a:ln>
            <a:noFill/>
          </a:ln>
        </p:spPr>
        <p:txBody>
          <a:bodyPr anchorCtr="0" anchor="t" bIns="91425" lIns="91425" rIns="91425" tIns="91425">
            <a:noAutofit/>
          </a:bodyPr>
          <a:lstStyle/>
          <a:p>
            <a:pPr lvl="0" rtl="0">
              <a:spcBef>
                <a:spcPts val="0"/>
              </a:spcBef>
              <a:buNone/>
            </a:pPr>
            <a:r>
              <a:rPr i="1" lang="en" sz="1800">
                <a:solidFill>
                  <a:srgbClr val="666666"/>
                </a:solidFill>
                <a:latin typeface="Helvetica Neue"/>
                <a:ea typeface="Helvetica Neue"/>
                <a:cs typeface="Helvetica Neue"/>
                <a:sym typeface="Helvetica Neue"/>
              </a:rPr>
              <a:t>1</a:t>
            </a:r>
          </a:p>
        </p:txBody>
      </p:sp>
      <p:sp>
        <p:nvSpPr>
          <p:cNvPr id="959" name="Shape 959"/>
          <p:cNvSpPr txBox="1"/>
          <p:nvPr/>
        </p:nvSpPr>
        <p:spPr>
          <a:xfrm>
            <a:off x="5758329" y="4641075"/>
            <a:ext cx="2007000" cy="3783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match score</a:t>
            </a:r>
          </a:p>
        </p:txBody>
      </p:sp>
      <p:sp>
        <p:nvSpPr>
          <p:cNvPr id="960" name="Shape 960"/>
          <p:cNvSpPr txBox="1"/>
          <p:nvPr/>
        </p:nvSpPr>
        <p:spPr>
          <a:xfrm rot="-5400000">
            <a:off x="1513429" y="2243850"/>
            <a:ext cx="3383399" cy="3783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666666"/>
                </a:solidFill>
                <a:latin typeface="Helvetica Neue"/>
                <a:ea typeface="Helvetica Neue"/>
                <a:cs typeface="Helvetica Neue"/>
                <a:sym typeface="Helvetica Neue"/>
              </a:rPr>
              <a:t>actual proportion purchased</a:t>
            </a:r>
          </a:p>
        </p:txBody>
      </p:sp>
      <p:pic>
        <p:nvPicPr>
          <p:cNvPr id="961" name="Shape 961"/>
          <p:cNvPicPr preferRelativeResize="0"/>
          <p:nvPr/>
        </p:nvPicPr>
        <p:blipFill>
          <a:blip r:embed="rId3">
            <a:alphaModFix/>
          </a:blip>
          <a:stretch>
            <a:fillRect/>
          </a:stretch>
        </p:blipFill>
        <p:spPr>
          <a:xfrm>
            <a:off x="304503" y="1671428"/>
            <a:ext cx="558362" cy="1127924"/>
          </a:xfrm>
          <a:prstGeom prst="rect">
            <a:avLst/>
          </a:prstGeom>
          <a:noFill/>
          <a:ln>
            <a:noFill/>
          </a:ln>
        </p:spPr>
      </p:pic>
      <p:pic>
        <p:nvPicPr>
          <p:cNvPr id="962" name="Shape 962"/>
          <p:cNvPicPr preferRelativeResize="0"/>
          <p:nvPr/>
        </p:nvPicPr>
        <p:blipFill>
          <a:blip r:embed="rId4">
            <a:alphaModFix/>
          </a:blip>
          <a:stretch>
            <a:fillRect/>
          </a:stretch>
        </p:blipFill>
        <p:spPr>
          <a:xfrm>
            <a:off x="2259715" y="1834191"/>
            <a:ext cx="439758" cy="802426"/>
          </a:xfrm>
          <a:prstGeom prst="rect">
            <a:avLst/>
          </a:prstGeom>
          <a:noFill/>
          <a:ln>
            <a:noFill/>
          </a:ln>
        </p:spPr>
      </p:pic>
      <p:cxnSp>
        <p:nvCxnSpPr>
          <p:cNvPr id="963" name="Shape 963"/>
          <p:cNvCxnSpPr>
            <a:stCxn id="962" idx="1"/>
            <a:endCxn id="961" idx="3"/>
          </p:cNvCxnSpPr>
          <p:nvPr/>
        </p:nvCxnSpPr>
        <p:spPr>
          <a:xfrm rot="10800000">
            <a:off x="862915" y="2235405"/>
            <a:ext cx="1396800" cy="0"/>
          </a:xfrm>
          <a:prstGeom prst="straightConnector1">
            <a:avLst/>
          </a:prstGeom>
          <a:noFill/>
          <a:ln cap="flat" cmpd="sng" w="19050">
            <a:solidFill>
              <a:srgbClr val="666666"/>
            </a:solidFill>
            <a:prstDash val="solid"/>
            <a:round/>
            <a:headEnd len="lg" w="lg" type="triangle"/>
            <a:tailEnd len="lg" w="lg" type="triangle"/>
          </a:ln>
        </p:spPr>
      </p:cxnSp>
      <p:sp>
        <p:nvSpPr>
          <p:cNvPr id="964" name="Shape 964"/>
          <p:cNvSpPr txBox="1"/>
          <p:nvPr/>
        </p:nvSpPr>
        <p:spPr>
          <a:xfrm>
            <a:off x="854665" y="1779810"/>
            <a:ext cx="1413300" cy="3783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666666"/>
                </a:solidFill>
                <a:latin typeface="Helvetica Neue"/>
                <a:ea typeface="Helvetica Neue"/>
                <a:cs typeface="Helvetica Neue"/>
                <a:sym typeface="Helvetica Neue"/>
              </a:rPr>
              <a:t>match score: </a:t>
            </a:r>
            <a:r>
              <a:rPr b="1" lang="en" sz="1200">
                <a:solidFill>
                  <a:srgbClr val="666666"/>
                </a:solidFill>
                <a:latin typeface="Helvetica Neue"/>
                <a:ea typeface="Helvetica Neue"/>
                <a:cs typeface="Helvetica Neue"/>
                <a:sym typeface="Helvetica Neue"/>
              </a:rPr>
              <a:t>0.36</a:t>
            </a:r>
          </a:p>
        </p:txBody>
      </p:sp>
      <p:sp>
        <p:nvSpPr>
          <p:cNvPr id="965" name="Shape 965"/>
          <p:cNvSpPr/>
          <p:nvPr/>
        </p:nvSpPr>
        <p:spPr>
          <a:xfrm>
            <a:off x="4588275" y="3811450"/>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6" name="Shape 966"/>
          <p:cNvSpPr/>
          <p:nvPr/>
        </p:nvSpPr>
        <p:spPr>
          <a:xfrm>
            <a:off x="5081957" y="3598187"/>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7" name="Shape 967"/>
          <p:cNvSpPr/>
          <p:nvPr/>
        </p:nvSpPr>
        <p:spPr>
          <a:xfrm>
            <a:off x="5575639" y="3195812"/>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8" name="Shape 968"/>
          <p:cNvSpPr/>
          <p:nvPr/>
        </p:nvSpPr>
        <p:spPr>
          <a:xfrm>
            <a:off x="6069321" y="2776837"/>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9" name="Shape 969"/>
          <p:cNvSpPr/>
          <p:nvPr/>
        </p:nvSpPr>
        <p:spPr>
          <a:xfrm>
            <a:off x="6563003" y="2461437"/>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0" name="Shape 970"/>
          <p:cNvSpPr/>
          <p:nvPr/>
        </p:nvSpPr>
        <p:spPr>
          <a:xfrm>
            <a:off x="8044050" y="1303137"/>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1" name="Shape 971"/>
          <p:cNvSpPr/>
          <p:nvPr/>
        </p:nvSpPr>
        <p:spPr>
          <a:xfrm>
            <a:off x="7056685" y="2101887"/>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2" name="Shape 972"/>
          <p:cNvSpPr/>
          <p:nvPr/>
        </p:nvSpPr>
        <p:spPr>
          <a:xfrm>
            <a:off x="7550367" y="1851887"/>
            <a:ext cx="133500" cy="133500"/>
          </a:xfrm>
          <a:prstGeom prst="ellipse">
            <a:avLst/>
          </a:prstGeom>
          <a:solidFill>
            <a:srgbClr val="4A86E8"/>
          </a:solid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6" name="Shape 976"/>
        <p:cNvGrpSpPr/>
        <p:nvPr/>
      </p:nvGrpSpPr>
      <p:grpSpPr>
        <a:xfrm>
          <a:off x="0" y="0"/>
          <a:ext cx="0" cy="0"/>
          <a:chOff x="0" y="0"/>
          <a:chExt cx="0" cy="0"/>
        </a:xfrm>
      </p:grpSpPr>
      <p:sp>
        <p:nvSpPr>
          <p:cNvPr id="977" name="Shape 977"/>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improving the scores</a:t>
            </a:r>
          </a:p>
        </p:txBody>
      </p:sp>
      <p:sp>
        <p:nvSpPr>
          <p:cNvPr id="978" name="Shape 978"/>
          <p:cNvSpPr txBox="1"/>
          <p:nvPr/>
        </p:nvSpPr>
        <p:spPr>
          <a:xfrm>
            <a:off x="1102250" y="1052276"/>
            <a:ext cx="3535799" cy="2412599"/>
          </a:xfrm>
          <a:prstGeom prst="rect">
            <a:avLst/>
          </a:prstGeom>
          <a:noFill/>
          <a:ln>
            <a:noFill/>
          </a:ln>
        </p:spPr>
        <p:txBody>
          <a:bodyPr anchorCtr="0" anchor="t" bIns="91425" lIns="91425" rIns="91425" tIns="91425">
            <a:noAutofit/>
          </a:bodyPr>
          <a:lstStyle/>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evidence based improvement</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p:txBody>
      </p:sp>
      <p:sp>
        <p:nvSpPr>
          <p:cNvPr id="979" name="Shape 979"/>
          <p:cNvSpPr txBox="1"/>
          <p:nvPr/>
        </p:nvSpPr>
        <p:spPr>
          <a:xfrm>
            <a:off x="5251700" y="1190175"/>
            <a:ext cx="2696699" cy="773099"/>
          </a:xfrm>
          <a:prstGeom prst="rect">
            <a:avLst/>
          </a:prstGeom>
          <a:noFill/>
          <a:ln>
            <a:noFill/>
          </a:ln>
        </p:spPr>
        <p:txBody>
          <a:bodyPr anchorCtr="0" anchor="t" bIns="91425" lIns="91425" rIns="91425" tIns="91425">
            <a:noAutofit/>
          </a:bodyPr>
          <a:lstStyle/>
          <a:p>
            <a:pPr lvl="0">
              <a:spcBef>
                <a:spcPts val="0"/>
              </a:spcBef>
              <a:buNone/>
            </a:pPr>
            <a:r>
              <a:rPr lang="en" sz="3600">
                <a:solidFill>
                  <a:srgbClr val="0000FF"/>
                </a:solidFill>
                <a:latin typeface="Helvetica Neue"/>
                <a:ea typeface="Helvetica Neue"/>
                <a:cs typeface="Helvetica Neue"/>
                <a:sym typeface="Helvetica Neue"/>
              </a:rPr>
              <a:t>A</a:t>
            </a:r>
            <a:r>
              <a:rPr lang="en" sz="3600">
                <a:latin typeface="Helvetica Neue"/>
                <a:ea typeface="Helvetica Neue"/>
                <a:cs typeface="Helvetica Neue"/>
                <a:sym typeface="Helvetica Neue"/>
              </a:rPr>
              <a:t>/</a:t>
            </a:r>
            <a:r>
              <a:rPr lang="en" sz="3600">
                <a:solidFill>
                  <a:srgbClr val="FF0000"/>
                </a:solidFill>
                <a:latin typeface="Helvetica Neue"/>
                <a:ea typeface="Helvetica Neue"/>
                <a:cs typeface="Helvetica Neue"/>
                <a:sym typeface="Helvetica Neue"/>
              </a:rPr>
              <a:t>B</a:t>
            </a:r>
            <a:r>
              <a:rPr lang="en" sz="3600">
                <a:latin typeface="Helvetica Neue"/>
                <a:ea typeface="Helvetica Neue"/>
                <a:cs typeface="Helvetica Neue"/>
                <a:sym typeface="Helvetica Neue"/>
              </a:rPr>
              <a:t> testing</a:t>
            </a:r>
          </a:p>
        </p:txBody>
      </p:sp>
    </p:spTree>
  </p:cSld>
  <p:clrMapOvr>
    <a:masterClrMapping/>
  </p:clrMapOvr>
  <p:transition spd="slow">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3" name="Shape 983"/>
        <p:cNvGrpSpPr/>
        <p:nvPr/>
      </p:nvGrpSpPr>
      <p:grpSpPr>
        <a:xfrm>
          <a:off x="0" y="0"/>
          <a:ext cx="0" cy="0"/>
          <a:chOff x="0" y="0"/>
          <a:chExt cx="0" cy="0"/>
        </a:xfrm>
      </p:grpSpPr>
      <p:pic>
        <p:nvPicPr>
          <p:cNvPr id="984" name="Shape 984"/>
          <p:cNvPicPr preferRelativeResize="0"/>
          <p:nvPr/>
        </p:nvPicPr>
        <p:blipFill>
          <a:blip r:embed="rId3">
            <a:alphaModFix/>
          </a:blip>
          <a:stretch>
            <a:fillRect/>
          </a:stretch>
        </p:blipFill>
        <p:spPr>
          <a:xfrm>
            <a:off x="5655125" y="2528850"/>
            <a:ext cx="1767723" cy="830079"/>
          </a:xfrm>
          <a:prstGeom prst="rect">
            <a:avLst/>
          </a:prstGeom>
          <a:noFill/>
          <a:ln>
            <a:noFill/>
          </a:ln>
        </p:spPr>
      </p:pic>
      <p:sp>
        <p:nvSpPr>
          <p:cNvPr id="985" name="Shape 985"/>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improving the scores</a:t>
            </a:r>
          </a:p>
        </p:txBody>
      </p:sp>
      <p:sp>
        <p:nvSpPr>
          <p:cNvPr id="986" name="Shape 986"/>
          <p:cNvSpPr txBox="1"/>
          <p:nvPr/>
        </p:nvSpPr>
        <p:spPr>
          <a:xfrm>
            <a:off x="1102250" y="1052276"/>
            <a:ext cx="3535799" cy="2412599"/>
          </a:xfrm>
          <a:prstGeom prst="rect">
            <a:avLst/>
          </a:prstGeom>
          <a:noFill/>
          <a:ln>
            <a:noFill/>
          </a:ln>
        </p:spPr>
        <p:txBody>
          <a:bodyPr anchorCtr="0" anchor="t" bIns="91425" lIns="91425" rIns="91425" tIns="91425">
            <a:noAutofit/>
          </a:bodyPr>
          <a:lstStyle/>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evidence based improvement</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new data and algorithms</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p:txBody>
      </p:sp>
      <p:sp>
        <p:nvSpPr>
          <p:cNvPr id="987" name="Shape 987"/>
          <p:cNvSpPr txBox="1"/>
          <p:nvPr/>
        </p:nvSpPr>
        <p:spPr>
          <a:xfrm>
            <a:off x="5251700" y="1190175"/>
            <a:ext cx="2696699" cy="773099"/>
          </a:xfrm>
          <a:prstGeom prst="rect">
            <a:avLst/>
          </a:prstGeom>
          <a:noFill/>
          <a:ln>
            <a:noFill/>
          </a:ln>
        </p:spPr>
        <p:txBody>
          <a:bodyPr anchorCtr="0" anchor="t" bIns="91425" lIns="91425" rIns="91425" tIns="91425">
            <a:noAutofit/>
          </a:bodyPr>
          <a:lstStyle/>
          <a:p>
            <a:pPr lvl="0" rtl="0">
              <a:spcBef>
                <a:spcPts val="0"/>
              </a:spcBef>
              <a:buNone/>
            </a:pPr>
            <a:r>
              <a:rPr lang="en" sz="3600">
                <a:solidFill>
                  <a:srgbClr val="0000FF"/>
                </a:solidFill>
                <a:latin typeface="Helvetica Neue"/>
                <a:ea typeface="Helvetica Neue"/>
                <a:cs typeface="Helvetica Neue"/>
                <a:sym typeface="Helvetica Neue"/>
              </a:rPr>
              <a:t>A</a:t>
            </a:r>
            <a:r>
              <a:rPr lang="en" sz="3600">
                <a:latin typeface="Helvetica Neue"/>
                <a:ea typeface="Helvetica Neue"/>
                <a:cs typeface="Helvetica Neue"/>
                <a:sym typeface="Helvetica Neue"/>
              </a:rPr>
              <a:t>/</a:t>
            </a:r>
            <a:r>
              <a:rPr lang="en" sz="3600">
                <a:solidFill>
                  <a:srgbClr val="FF0000"/>
                </a:solidFill>
                <a:latin typeface="Helvetica Neue"/>
                <a:ea typeface="Helvetica Neue"/>
                <a:cs typeface="Helvetica Neue"/>
                <a:sym typeface="Helvetica Neue"/>
              </a:rPr>
              <a:t>B</a:t>
            </a:r>
            <a:r>
              <a:rPr lang="en" sz="3600">
                <a:latin typeface="Helvetica Neue"/>
                <a:ea typeface="Helvetica Neue"/>
                <a:cs typeface="Helvetica Neue"/>
                <a:sym typeface="Helvetica Neue"/>
              </a:rPr>
              <a:t> testing</a:t>
            </a: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1" name="Shape 991"/>
        <p:cNvGrpSpPr/>
        <p:nvPr/>
      </p:nvGrpSpPr>
      <p:grpSpPr>
        <a:xfrm>
          <a:off x="0" y="0"/>
          <a:ext cx="0" cy="0"/>
          <a:chOff x="0" y="0"/>
          <a:chExt cx="0" cy="0"/>
        </a:xfrm>
      </p:grpSpPr>
      <p:pic>
        <p:nvPicPr>
          <p:cNvPr id="992" name="Shape 992"/>
          <p:cNvPicPr preferRelativeResize="0"/>
          <p:nvPr/>
        </p:nvPicPr>
        <p:blipFill>
          <a:blip r:embed="rId3">
            <a:alphaModFix/>
          </a:blip>
          <a:stretch>
            <a:fillRect/>
          </a:stretch>
        </p:blipFill>
        <p:spPr>
          <a:xfrm>
            <a:off x="5655125" y="2528850"/>
            <a:ext cx="1767723" cy="830079"/>
          </a:xfrm>
          <a:prstGeom prst="rect">
            <a:avLst/>
          </a:prstGeom>
          <a:noFill/>
          <a:ln>
            <a:noFill/>
          </a:ln>
        </p:spPr>
      </p:pic>
      <p:sp>
        <p:nvSpPr>
          <p:cNvPr id="993" name="Shape 993"/>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improving the scores</a:t>
            </a:r>
          </a:p>
        </p:txBody>
      </p:sp>
      <p:sp>
        <p:nvSpPr>
          <p:cNvPr id="994" name="Shape 994"/>
          <p:cNvSpPr txBox="1"/>
          <p:nvPr/>
        </p:nvSpPr>
        <p:spPr>
          <a:xfrm>
            <a:off x="1102250" y="1052276"/>
            <a:ext cx="3535799" cy="2412599"/>
          </a:xfrm>
          <a:prstGeom prst="rect">
            <a:avLst/>
          </a:prstGeom>
          <a:noFill/>
          <a:ln>
            <a:noFill/>
          </a:ln>
        </p:spPr>
        <p:txBody>
          <a:bodyPr anchorCtr="0" anchor="t" bIns="91425" lIns="91425" rIns="91425" tIns="91425">
            <a:noAutofit/>
          </a:bodyPr>
          <a:lstStyle/>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evidence based improvement</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new data and algorithms</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growing team</a:t>
            </a:r>
          </a:p>
        </p:txBody>
      </p:sp>
      <p:sp>
        <p:nvSpPr>
          <p:cNvPr id="995" name="Shape 995"/>
          <p:cNvSpPr txBox="1"/>
          <p:nvPr/>
        </p:nvSpPr>
        <p:spPr>
          <a:xfrm>
            <a:off x="5251700" y="1190175"/>
            <a:ext cx="2696699" cy="773099"/>
          </a:xfrm>
          <a:prstGeom prst="rect">
            <a:avLst/>
          </a:prstGeom>
          <a:noFill/>
          <a:ln>
            <a:noFill/>
          </a:ln>
        </p:spPr>
        <p:txBody>
          <a:bodyPr anchorCtr="0" anchor="t" bIns="91425" lIns="91425" rIns="91425" tIns="91425">
            <a:noAutofit/>
          </a:bodyPr>
          <a:lstStyle/>
          <a:p>
            <a:pPr lvl="0" rtl="0">
              <a:spcBef>
                <a:spcPts val="0"/>
              </a:spcBef>
              <a:buNone/>
            </a:pPr>
            <a:r>
              <a:rPr lang="en" sz="3600">
                <a:solidFill>
                  <a:srgbClr val="0000FF"/>
                </a:solidFill>
                <a:latin typeface="Helvetica Neue"/>
                <a:ea typeface="Helvetica Neue"/>
                <a:cs typeface="Helvetica Neue"/>
                <a:sym typeface="Helvetica Neue"/>
              </a:rPr>
              <a:t>A</a:t>
            </a:r>
            <a:r>
              <a:rPr lang="en" sz="3600">
                <a:latin typeface="Helvetica Neue"/>
                <a:ea typeface="Helvetica Neue"/>
                <a:cs typeface="Helvetica Neue"/>
                <a:sym typeface="Helvetica Neue"/>
              </a:rPr>
              <a:t>/</a:t>
            </a:r>
            <a:r>
              <a:rPr lang="en" sz="3600">
                <a:solidFill>
                  <a:srgbClr val="FF0000"/>
                </a:solidFill>
                <a:latin typeface="Helvetica Neue"/>
                <a:ea typeface="Helvetica Neue"/>
                <a:cs typeface="Helvetica Neue"/>
                <a:sym typeface="Helvetica Neue"/>
              </a:rPr>
              <a:t>B</a:t>
            </a:r>
            <a:r>
              <a:rPr lang="en" sz="3600">
                <a:latin typeface="Helvetica Neue"/>
                <a:ea typeface="Helvetica Neue"/>
                <a:cs typeface="Helvetica Neue"/>
                <a:sym typeface="Helvetica Neue"/>
              </a:rPr>
              <a:t> testing</a:t>
            </a:r>
          </a:p>
        </p:txBody>
      </p:sp>
      <p:pic>
        <p:nvPicPr>
          <p:cNvPr id="996" name="Shape 996"/>
          <p:cNvPicPr preferRelativeResize="0"/>
          <p:nvPr/>
        </p:nvPicPr>
        <p:blipFill>
          <a:blip r:embed="rId4">
            <a:alphaModFix/>
          </a:blip>
          <a:stretch>
            <a:fillRect/>
          </a:stretch>
        </p:blipFill>
        <p:spPr>
          <a:xfrm>
            <a:off x="5716187" y="3586149"/>
            <a:ext cx="1767724" cy="1198149"/>
          </a:xfrm>
          <a:prstGeom prst="rect">
            <a:avLst/>
          </a:prstGeom>
          <a:noFill/>
          <a:ln>
            <a:noFill/>
          </a:ln>
        </p:spPr>
      </p:pic>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0" name="Shape 1000"/>
        <p:cNvGrpSpPr/>
        <p:nvPr/>
      </p:nvGrpSpPr>
      <p:grpSpPr>
        <a:xfrm>
          <a:off x="0" y="0"/>
          <a:ext cx="0" cy="0"/>
          <a:chOff x="0" y="0"/>
          <a:chExt cx="0" cy="0"/>
        </a:xfrm>
      </p:grpSpPr>
      <p:sp>
        <p:nvSpPr>
          <p:cNvPr id="1001" name="Shape 1001"/>
          <p:cNvSpPr/>
          <p:nvPr/>
        </p:nvSpPr>
        <p:spPr>
          <a:xfrm>
            <a:off x="6988575" y="1401700"/>
            <a:ext cx="1472399" cy="883499"/>
          </a:xfrm>
          <a:prstGeom prst="rect">
            <a:avLst/>
          </a:prstGeom>
          <a:solidFill>
            <a:schemeClr val="accent1"/>
          </a:solidFill>
          <a:ln>
            <a:noFill/>
          </a:ln>
        </p:spPr>
        <p:txBody>
          <a:bodyPr anchorCtr="0" anchor="ctr" bIns="91425" lIns="91425" rIns="91425" tIns="91425">
            <a:noAutofit/>
          </a:bodyPr>
          <a:lstStyle/>
          <a:p>
            <a:pPr lvl="0" rtl="0" algn="ctr">
              <a:spcBef>
                <a:spcPts val="0"/>
              </a:spcBef>
              <a:buNone/>
            </a:pPr>
            <a:r>
              <a:rPr b="1" lang="en">
                <a:solidFill>
                  <a:srgbClr val="FFFFFF"/>
                </a:solidFill>
                <a:latin typeface="Helvetica Neue"/>
                <a:ea typeface="Helvetica Neue"/>
                <a:cs typeface="Helvetica Neue"/>
                <a:sym typeface="Helvetica Neue"/>
              </a:rPr>
              <a:t>algorithms service</a:t>
            </a:r>
          </a:p>
          <a:p>
            <a:pPr lvl="0" rtl="0" algn="ctr">
              <a:spcBef>
                <a:spcPts val="0"/>
              </a:spcBef>
              <a:buNone/>
            </a:pPr>
            <a:r>
              <a:rPr b="1" lang="en">
                <a:solidFill>
                  <a:srgbClr val="FFFFFF"/>
                </a:solidFill>
                <a:latin typeface="Helvetica Neue"/>
                <a:ea typeface="Helvetica Neue"/>
                <a:cs typeface="Helvetica Neue"/>
                <a:sym typeface="Helvetica Neue"/>
              </a:rPr>
              <a:t>(xanadu)</a:t>
            </a:r>
          </a:p>
        </p:txBody>
      </p:sp>
      <p:sp>
        <p:nvSpPr>
          <p:cNvPr id="1002" name="Shape 1002"/>
          <p:cNvSpPr/>
          <p:nvPr/>
        </p:nvSpPr>
        <p:spPr>
          <a:xfrm>
            <a:off x="6988575" y="2437525"/>
            <a:ext cx="1472399" cy="883499"/>
          </a:xfrm>
          <a:prstGeom prst="rect">
            <a:avLst/>
          </a:prstGeom>
          <a:solidFill>
            <a:schemeClr val="accent1"/>
          </a:solidFill>
          <a:ln>
            <a:noFill/>
          </a:ln>
        </p:spPr>
        <p:txBody>
          <a:bodyPr anchorCtr="0" anchor="ctr" bIns="91425" lIns="91425" rIns="91425" tIns="91425">
            <a:noAutofit/>
          </a:bodyPr>
          <a:lstStyle/>
          <a:p>
            <a:pPr lvl="0" rtl="0" algn="ctr">
              <a:spcBef>
                <a:spcPts val="0"/>
              </a:spcBef>
              <a:buNone/>
            </a:pPr>
            <a:r>
              <a:rPr b="1" lang="en">
                <a:solidFill>
                  <a:srgbClr val="FFFFFF"/>
                </a:solidFill>
                <a:latin typeface="Helvetica Neue"/>
                <a:ea typeface="Helvetica Neue"/>
                <a:cs typeface="Helvetica Neue"/>
                <a:sym typeface="Helvetica Neue"/>
              </a:rPr>
              <a:t>c</a:t>
            </a:r>
            <a:r>
              <a:rPr b="1" lang="en">
                <a:solidFill>
                  <a:srgbClr val="FFFFFF"/>
                </a:solidFill>
                <a:latin typeface="Helvetica Neue"/>
                <a:ea typeface="Helvetica Neue"/>
                <a:cs typeface="Helvetica Neue"/>
                <a:sym typeface="Helvetica Neue"/>
              </a:rPr>
              <a:t>lient features service</a:t>
            </a:r>
          </a:p>
        </p:txBody>
      </p:sp>
      <p:sp>
        <p:nvSpPr>
          <p:cNvPr id="1003" name="Shape 1003"/>
          <p:cNvSpPr/>
          <p:nvPr/>
        </p:nvSpPr>
        <p:spPr>
          <a:xfrm>
            <a:off x="6988575" y="3477575"/>
            <a:ext cx="1472399" cy="883499"/>
          </a:xfrm>
          <a:prstGeom prst="rect">
            <a:avLst/>
          </a:prstGeom>
          <a:solidFill>
            <a:schemeClr val="accent1"/>
          </a:solidFill>
          <a:ln>
            <a:noFill/>
          </a:ln>
        </p:spPr>
        <p:txBody>
          <a:bodyPr anchorCtr="0" anchor="ctr" bIns="91425" lIns="91425" rIns="91425" tIns="91425">
            <a:noAutofit/>
          </a:bodyPr>
          <a:lstStyle/>
          <a:p>
            <a:pPr lvl="0" rtl="0" algn="ctr">
              <a:spcBef>
                <a:spcPts val="0"/>
              </a:spcBef>
              <a:buNone/>
            </a:pPr>
            <a:r>
              <a:rPr b="1" lang="en">
                <a:solidFill>
                  <a:srgbClr val="FFFFFF"/>
                </a:solidFill>
                <a:latin typeface="Helvetica Neue"/>
                <a:ea typeface="Helvetica Neue"/>
                <a:cs typeface="Helvetica Neue"/>
                <a:sym typeface="Helvetica Neue"/>
              </a:rPr>
              <a:t>s</a:t>
            </a:r>
            <a:r>
              <a:rPr b="1" lang="en">
                <a:solidFill>
                  <a:srgbClr val="FFFFFF"/>
                </a:solidFill>
                <a:latin typeface="Helvetica Neue"/>
                <a:ea typeface="Helvetica Neue"/>
                <a:cs typeface="Helvetica Neue"/>
                <a:sym typeface="Helvetica Neue"/>
              </a:rPr>
              <a:t>tyle features service</a:t>
            </a:r>
          </a:p>
        </p:txBody>
      </p:sp>
      <p:sp>
        <p:nvSpPr>
          <p:cNvPr id="1004" name="Shape 1004"/>
          <p:cNvSpPr/>
          <p:nvPr/>
        </p:nvSpPr>
        <p:spPr>
          <a:xfrm>
            <a:off x="6988575" y="350450"/>
            <a:ext cx="1472399" cy="883499"/>
          </a:xfrm>
          <a:prstGeom prst="rect">
            <a:avLst/>
          </a:prstGeom>
          <a:solidFill>
            <a:schemeClr val="accent1"/>
          </a:solidFill>
          <a:ln>
            <a:noFill/>
          </a:ln>
        </p:spPr>
        <p:txBody>
          <a:bodyPr anchorCtr="0" anchor="ctr" bIns="91425" lIns="91425" rIns="91425" tIns="91425">
            <a:noAutofit/>
          </a:bodyPr>
          <a:lstStyle/>
          <a:p>
            <a:pPr lvl="0" rtl="0" algn="ctr">
              <a:spcBef>
                <a:spcPts val="0"/>
              </a:spcBef>
              <a:buNone/>
            </a:pPr>
            <a:r>
              <a:rPr b="1" lang="en">
                <a:solidFill>
                  <a:srgbClr val="FFFFFF"/>
                </a:solidFill>
                <a:latin typeface="Helvetica Neue"/>
                <a:ea typeface="Helvetica Neue"/>
                <a:cs typeface="Helvetica Neue"/>
                <a:sym typeface="Helvetica Neue"/>
              </a:rPr>
              <a:t>A/B testing</a:t>
            </a:r>
          </a:p>
          <a:p>
            <a:pPr lvl="0" rtl="0" algn="ctr">
              <a:spcBef>
                <a:spcPts val="0"/>
              </a:spcBef>
              <a:buNone/>
            </a:pPr>
            <a:r>
              <a:rPr b="1" lang="en">
                <a:solidFill>
                  <a:srgbClr val="FFFFFF"/>
                </a:solidFill>
                <a:latin typeface="Helvetica Neue"/>
                <a:ea typeface="Helvetica Neue"/>
                <a:cs typeface="Helvetica Neue"/>
                <a:sym typeface="Helvetica Neue"/>
              </a:rPr>
              <a:t>service</a:t>
            </a:r>
          </a:p>
        </p:txBody>
      </p:sp>
      <p:sp>
        <p:nvSpPr>
          <p:cNvPr id="1005" name="Shape 1005"/>
          <p:cNvSpPr/>
          <p:nvPr/>
        </p:nvSpPr>
        <p:spPr>
          <a:xfrm>
            <a:off x="614975" y="1811625"/>
            <a:ext cx="1472399" cy="883499"/>
          </a:xfrm>
          <a:prstGeom prst="rect">
            <a:avLst/>
          </a:prstGeom>
          <a:solidFill>
            <a:schemeClr val="accent2"/>
          </a:solidFill>
          <a:ln>
            <a:noFill/>
          </a:ln>
        </p:spPr>
        <p:txBody>
          <a:bodyPr anchorCtr="0" anchor="ctr" bIns="91425" lIns="91425" rIns="91425" tIns="91425">
            <a:noAutofit/>
          </a:bodyPr>
          <a:lstStyle/>
          <a:p>
            <a:pPr lvl="0" rtl="0" algn="ctr">
              <a:spcBef>
                <a:spcPts val="0"/>
              </a:spcBef>
              <a:buNone/>
            </a:pPr>
            <a:r>
              <a:rPr b="1" lang="en">
                <a:solidFill>
                  <a:srgbClr val="FFFFFF"/>
                </a:solidFill>
                <a:latin typeface="Helvetica Neue"/>
                <a:ea typeface="Helvetica Neue"/>
                <a:cs typeface="Helvetica Neue"/>
                <a:sym typeface="Helvetica Neue"/>
              </a:rPr>
              <a:t>minx</a:t>
            </a:r>
          </a:p>
        </p:txBody>
      </p:sp>
      <p:cxnSp>
        <p:nvCxnSpPr>
          <p:cNvPr id="1006" name="Shape 1006"/>
          <p:cNvCxnSpPr>
            <a:stCxn id="1005" idx="3"/>
            <a:endCxn id="1007" idx="1"/>
          </p:cNvCxnSpPr>
          <p:nvPr/>
        </p:nvCxnSpPr>
        <p:spPr>
          <a:xfrm>
            <a:off x="2087374" y="2253374"/>
            <a:ext cx="522600" cy="0"/>
          </a:xfrm>
          <a:prstGeom prst="straightConnector1">
            <a:avLst/>
          </a:prstGeom>
          <a:noFill/>
          <a:ln cap="flat" cmpd="sng" w="19050">
            <a:solidFill>
              <a:schemeClr val="dk2"/>
            </a:solidFill>
            <a:prstDash val="solid"/>
            <a:round/>
            <a:headEnd len="lg" w="lg" type="none"/>
            <a:tailEnd len="lg" w="lg" type="triangle"/>
          </a:ln>
        </p:spPr>
      </p:cxnSp>
      <p:sp>
        <p:nvSpPr>
          <p:cNvPr id="1007" name="Shape 1007"/>
          <p:cNvSpPr/>
          <p:nvPr/>
        </p:nvSpPr>
        <p:spPr>
          <a:xfrm>
            <a:off x="2609912" y="1811625"/>
            <a:ext cx="1472399" cy="883499"/>
          </a:xfrm>
          <a:prstGeom prst="rect">
            <a:avLst/>
          </a:prstGeom>
          <a:solidFill>
            <a:schemeClr val="accent5"/>
          </a:solidFill>
          <a:ln>
            <a:noFill/>
          </a:ln>
        </p:spPr>
        <p:txBody>
          <a:bodyPr anchorCtr="0" anchor="ctr" bIns="91425" lIns="91425" rIns="91425" tIns="91425">
            <a:noAutofit/>
          </a:bodyPr>
          <a:lstStyle/>
          <a:p>
            <a:pPr lvl="0" rtl="0" algn="ctr">
              <a:spcBef>
                <a:spcPts val="0"/>
              </a:spcBef>
              <a:buNone/>
            </a:pPr>
            <a:r>
              <a:rPr b="1" lang="en">
                <a:solidFill>
                  <a:srgbClr val="FFFFFF"/>
                </a:solidFill>
                <a:latin typeface="Helvetica Neue"/>
                <a:ea typeface="Helvetica Neue"/>
                <a:cs typeface="Helvetica Neue"/>
                <a:sym typeface="Helvetica Neue"/>
              </a:rPr>
              <a:t>t</a:t>
            </a:r>
            <a:r>
              <a:rPr b="1" lang="en">
                <a:solidFill>
                  <a:srgbClr val="FFFFFF"/>
                </a:solidFill>
                <a:latin typeface="Helvetica Neue"/>
                <a:ea typeface="Helvetica Neue"/>
                <a:cs typeface="Helvetica Neue"/>
                <a:sym typeface="Helvetica Neue"/>
              </a:rPr>
              <a:t>hriller</a:t>
            </a:r>
          </a:p>
          <a:p>
            <a:pPr lvl="0" rtl="0" algn="ctr">
              <a:spcBef>
                <a:spcPts val="0"/>
              </a:spcBef>
              <a:buNone/>
            </a:pPr>
            <a:r>
              <a:rPr b="1" lang="en">
                <a:solidFill>
                  <a:srgbClr val="FFFFFF"/>
                </a:solidFill>
                <a:latin typeface="Helvetica Neue"/>
                <a:ea typeface="Helvetica Neue"/>
                <a:cs typeface="Helvetica Neue"/>
                <a:sym typeface="Helvetica Neue"/>
              </a:rPr>
              <a:t>(gateway service)</a:t>
            </a:r>
          </a:p>
        </p:txBody>
      </p:sp>
      <p:cxnSp>
        <p:nvCxnSpPr>
          <p:cNvPr id="1008" name="Shape 1008"/>
          <p:cNvCxnSpPr>
            <a:stCxn id="1007" idx="3"/>
            <a:endCxn id="1009" idx="1"/>
          </p:cNvCxnSpPr>
          <p:nvPr/>
        </p:nvCxnSpPr>
        <p:spPr>
          <a:xfrm>
            <a:off x="4082312" y="2253374"/>
            <a:ext cx="444000" cy="883500"/>
          </a:xfrm>
          <a:prstGeom prst="straightConnector1">
            <a:avLst/>
          </a:prstGeom>
          <a:noFill/>
          <a:ln cap="flat" cmpd="sng" w="19050">
            <a:solidFill>
              <a:schemeClr val="dk2"/>
            </a:solidFill>
            <a:prstDash val="solid"/>
            <a:round/>
            <a:headEnd len="lg" w="lg" type="none"/>
            <a:tailEnd len="lg" w="lg" type="triangle"/>
          </a:ln>
        </p:spPr>
      </p:cxnSp>
      <p:sp>
        <p:nvSpPr>
          <p:cNvPr id="1009" name="Shape 1009"/>
          <p:cNvSpPr/>
          <p:nvPr/>
        </p:nvSpPr>
        <p:spPr>
          <a:xfrm>
            <a:off x="4526325" y="2695125"/>
            <a:ext cx="1472399" cy="883499"/>
          </a:xfrm>
          <a:prstGeom prst="rect">
            <a:avLst/>
          </a:prstGeom>
          <a:solidFill>
            <a:schemeClr val="accent3"/>
          </a:solidFill>
          <a:ln>
            <a:noFill/>
          </a:ln>
        </p:spPr>
        <p:txBody>
          <a:bodyPr anchorCtr="0" anchor="ctr" bIns="91425" lIns="91425" rIns="91425" tIns="91425">
            <a:noAutofit/>
          </a:bodyPr>
          <a:lstStyle/>
          <a:p>
            <a:pPr lvl="0" rtl="0" algn="ctr">
              <a:spcBef>
                <a:spcPts val="0"/>
              </a:spcBef>
              <a:buNone/>
            </a:pPr>
            <a:r>
              <a:rPr b="1" lang="en">
                <a:solidFill>
                  <a:srgbClr val="FFFFFF"/>
                </a:solidFill>
              </a:rPr>
              <a:t>RBM service</a:t>
            </a:r>
          </a:p>
          <a:p>
            <a:pPr lvl="0" rtl="0" algn="ctr">
              <a:spcBef>
                <a:spcPts val="0"/>
              </a:spcBef>
              <a:buNone/>
            </a:pPr>
            <a:r>
              <a:rPr b="1" lang="en">
                <a:solidFill>
                  <a:srgbClr val="FFFFFF"/>
                </a:solidFill>
              </a:rPr>
              <a:t>(mixer)</a:t>
            </a:r>
          </a:p>
        </p:txBody>
      </p:sp>
      <p:cxnSp>
        <p:nvCxnSpPr>
          <p:cNvPr id="1010" name="Shape 1010"/>
          <p:cNvCxnSpPr>
            <a:stCxn id="1009" idx="3"/>
            <a:endCxn id="1003" idx="1"/>
          </p:cNvCxnSpPr>
          <p:nvPr/>
        </p:nvCxnSpPr>
        <p:spPr>
          <a:xfrm>
            <a:off x="5998724" y="3136874"/>
            <a:ext cx="989999" cy="782399"/>
          </a:xfrm>
          <a:prstGeom prst="straightConnector1">
            <a:avLst/>
          </a:prstGeom>
          <a:noFill/>
          <a:ln cap="flat" cmpd="sng" w="19050">
            <a:solidFill>
              <a:schemeClr val="dk2"/>
            </a:solidFill>
            <a:prstDash val="solid"/>
            <a:round/>
            <a:headEnd len="lg" w="lg" type="none"/>
            <a:tailEnd len="lg" w="lg" type="triangle"/>
          </a:ln>
        </p:spPr>
      </p:cxnSp>
      <p:cxnSp>
        <p:nvCxnSpPr>
          <p:cNvPr id="1011" name="Shape 1011"/>
          <p:cNvCxnSpPr>
            <a:stCxn id="1009" idx="3"/>
            <a:endCxn id="1002" idx="1"/>
          </p:cNvCxnSpPr>
          <p:nvPr/>
        </p:nvCxnSpPr>
        <p:spPr>
          <a:xfrm flipH="1" rot="10800000">
            <a:off x="5998724" y="2879174"/>
            <a:ext cx="989999" cy="257700"/>
          </a:xfrm>
          <a:prstGeom prst="straightConnector1">
            <a:avLst/>
          </a:prstGeom>
          <a:noFill/>
          <a:ln cap="flat" cmpd="sng" w="19050">
            <a:solidFill>
              <a:schemeClr val="dk2"/>
            </a:solidFill>
            <a:prstDash val="solid"/>
            <a:round/>
            <a:headEnd len="lg" w="lg" type="none"/>
            <a:tailEnd len="lg" w="lg" type="triangle"/>
          </a:ln>
        </p:spPr>
      </p:cxnSp>
      <p:cxnSp>
        <p:nvCxnSpPr>
          <p:cNvPr id="1012" name="Shape 1012"/>
          <p:cNvCxnSpPr>
            <a:stCxn id="1009" idx="3"/>
            <a:endCxn id="1001" idx="1"/>
          </p:cNvCxnSpPr>
          <p:nvPr/>
        </p:nvCxnSpPr>
        <p:spPr>
          <a:xfrm flipH="1" rot="10800000">
            <a:off x="5998724" y="1843574"/>
            <a:ext cx="989999" cy="1293300"/>
          </a:xfrm>
          <a:prstGeom prst="straightConnector1">
            <a:avLst/>
          </a:prstGeom>
          <a:noFill/>
          <a:ln cap="flat" cmpd="sng" w="19050">
            <a:solidFill>
              <a:schemeClr val="dk2"/>
            </a:solidFill>
            <a:prstDash val="solid"/>
            <a:round/>
            <a:headEnd len="lg" w="lg" type="none"/>
            <a:tailEnd len="lg" w="lg" type="triangle"/>
          </a:ln>
        </p:spPr>
      </p:cxnSp>
      <p:cxnSp>
        <p:nvCxnSpPr>
          <p:cNvPr id="1013" name="Shape 1013"/>
          <p:cNvCxnSpPr>
            <a:stCxn id="1009" idx="3"/>
            <a:endCxn id="1004" idx="1"/>
          </p:cNvCxnSpPr>
          <p:nvPr/>
        </p:nvCxnSpPr>
        <p:spPr>
          <a:xfrm flipH="1" rot="10800000">
            <a:off x="5998724" y="792074"/>
            <a:ext cx="989999" cy="2344800"/>
          </a:xfrm>
          <a:prstGeom prst="straightConnector1">
            <a:avLst/>
          </a:prstGeom>
          <a:noFill/>
          <a:ln cap="flat" cmpd="sng" w="19050">
            <a:solidFill>
              <a:schemeClr val="dk2"/>
            </a:solidFill>
            <a:prstDash val="solid"/>
            <a:round/>
            <a:headEnd len="lg" w="lg" type="none"/>
            <a:tailEnd len="lg" w="lg" type="triangle"/>
          </a:ln>
        </p:spPr>
      </p:cxnSp>
      <p:sp>
        <p:nvSpPr>
          <p:cNvPr id="1014" name="Shape 1014"/>
          <p:cNvSpPr/>
          <p:nvPr/>
        </p:nvSpPr>
        <p:spPr>
          <a:xfrm rot="5400000">
            <a:off x="7538332" y="3457550"/>
            <a:ext cx="372900" cy="2113200"/>
          </a:xfrm>
          <a:prstGeom prst="rightBrace">
            <a:avLst>
              <a:gd fmla="val 8333" name="adj1"/>
              <a:gd fmla="val 50000" name="adj2"/>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5" name="Shape 1015"/>
          <p:cNvSpPr txBox="1"/>
          <p:nvPr/>
        </p:nvSpPr>
        <p:spPr>
          <a:xfrm>
            <a:off x="6605300" y="4582925"/>
            <a:ext cx="2303399" cy="439799"/>
          </a:xfrm>
          <a:prstGeom prst="rect">
            <a:avLst/>
          </a:prstGeom>
          <a:noFill/>
          <a:ln>
            <a:noFill/>
          </a:ln>
        </p:spPr>
        <p:txBody>
          <a:bodyPr anchorCtr="0" anchor="t" bIns="91425" lIns="91425" rIns="91425" tIns="91425">
            <a:noAutofit/>
          </a:bodyPr>
          <a:lstStyle/>
          <a:p>
            <a:pPr lvl="0" rtl="0" algn="ctr">
              <a:spcBef>
                <a:spcPts val="0"/>
              </a:spcBef>
              <a:buNone/>
            </a:pPr>
            <a:r>
              <a:rPr b="1" lang="en">
                <a:latin typeface="Helvetica Neue"/>
                <a:ea typeface="Helvetica Neue"/>
                <a:cs typeface="Helvetica Neue"/>
                <a:sym typeface="Helvetica Neue"/>
              </a:rPr>
              <a:t>algorithm time</a:t>
            </a:r>
          </a:p>
        </p:txBody>
      </p:sp>
      <p:grpSp>
        <p:nvGrpSpPr>
          <p:cNvPr id="1016" name="Shape 1016"/>
          <p:cNvGrpSpPr/>
          <p:nvPr/>
        </p:nvGrpSpPr>
        <p:grpSpPr>
          <a:xfrm>
            <a:off x="4110825" y="4283775"/>
            <a:ext cx="2303399" cy="738949"/>
            <a:chOff x="4110825" y="4283775"/>
            <a:chExt cx="2303399" cy="738949"/>
          </a:xfrm>
        </p:grpSpPr>
        <p:sp>
          <p:nvSpPr>
            <p:cNvPr id="1017" name="Shape 1017"/>
            <p:cNvSpPr/>
            <p:nvPr/>
          </p:nvSpPr>
          <p:spPr>
            <a:xfrm rot="5400000">
              <a:off x="5076081" y="3413625"/>
              <a:ext cx="372900" cy="2113200"/>
            </a:xfrm>
            <a:prstGeom prst="rightBrace">
              <a:avLst>
                <a:gd fmla="val 8333" name="adj1"/>
                <a:gd fmla="val 50000" name="adj2"/>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18" name="Shape 1018"/>
            <p:cNvSpPr txBox="1"/>
            <p:nvPr/>
          </p:nvSpPr>
          <p:spPr>
            <a:xfrm>
              <a:off x="4110825" y="4582925"/>
              <a:ext cx="2303399" cy="439799"/>
            </a:xfrm>
            <a:prstGeom prst="rect">
              <a:avLst/>
            </a:prstGeom>
            <a:noFill/>
            <a:ln>
              <a:noFill/>
            </a:ln>
          </p:spPr>
          <p:txBody>
            <a:bodyPr anchorCtr="0" anchor="t" bIns="91425" lIns="91425" rIns="91425" tIns="91425">
              <a:noAutofit/>
            </a:bodyPr>
            <a:lstStyle/>
            <a:p>
              <a:pPr lvl="0" rtl="0" algn="ctr">
                <a:spcBef>
                  <a:spcPts val="0"/>
                </a:spcBef>
                <a:buNone/>
              </a:pPr>
              <a:r>
                <a:rPr b="1" lang="en">
                  <a:latin typeface="Helvetica Neue"/>
                  <a:ea typeface="Helvetica Neue"/>
                  <a:cs typeface="Helvetica Neue"/>
                  <a:sym typeface="Helvetica Neue"/>
                </a:rPr>
                <a:t>business time</a:t>
              </a:r>
            </a:p>
          </p:txBody>
        </p:sp>
      </p:grpSp>
      <p:sp>
        <p:nvSpPr>
          <p:cNvPr id="1019" name="Shape 1019"/>
          <p:cNvSpPr/>
          <p:nvPr/>
        </p:nvSpPr>
        <p:spPr>
          <a:xfrm>
            <a:off x="4526325" y="971750"/>
            <a:ext cx="1472399" cy="883499"/>
          </a:xfrm>
          <a:prstGeom prst="rect">
            <a:avLst/>
          </a:prstGeom>
          <a:solidFill>
            <a:schemeClr val="accent3"/>
          </a:solidFill>
          <a:ln>
            <a:noFill/>
          </a:ln>
        </p:spPr>
        <p:txBody>
          <a:bodyPr anchorCtr="0" anchor="ctr" bIns="91425" lIns="91425" rIns="91425" tIns="91425">
            <a:noAutofit/>
          </a:bodyPr>
          <a:lstStyle/>
          <a:p>
            <a:pPr lvl="0" rtl="0" algn="ctr">
              <a:spcBef>
                <a:spcPts val="0"/>
              </a:spcBef>
              <a:buNone/>
            </a:pPr>
            <a:r>
              <a:rPr b="1" lang="en">
                <a:solidFill>
                  <a:srgbClr val="FFFFFF"/>
                </a:solidFill>
                <a:latin typeface="Helvetica Neue"/>
                <a:ea typeface="Helvetica Neue"/>
                <a:cs typeface="Helvetica Neue"/>
                <a:sym typeface="Helvetica Neue"/>
              </a:rPr>
              <a:t>SFA 2.0</a:t>
            </a:r>
          </a:p>
          <a:p>
            <a:pPr lvl="0" rtl="0" algn="ctr">
              <a:spcBef>
                <a:spcPts val="0"/>
              </a:spcBef>
              <a:buNone/>
            </a:pPr>
            <a:r>
              <a:rPr b="1" lang="en">
                <a:solidFill>
                  <a:srgbClr val="FFFFFF"/>
                </a:solidFill>
                <a:latin typeface="Helvetica Neue"/>
                <a:ea typeface="Helvetica Neue"/>
                <a:cs typeface="Helvetica Neue"/>
                <a:sym typeface="Helvetica Neue"/>
              </a:rPr>
              <a:t>(get me a fix!)</a:t>
            </a:r>
          </a:p>
        </p:txBody>
      </p:sp>
      <p:cxnSp>
        <p:nvCxnSpPr>
          <p:cNvPr id="1020" name="Shape 1020"/>
          <p:cNvCxnSpPr>
            <a:stCxn id="1007" idx="3"/>
            <a:endCxn id="1019" idx="1"/>
          </p:cNvCxnSpPr>
          <p:nvPr/>
        </p:nvCxnSpPr>
        <p:spPr>
          <a:xfrm flipH="1" rot="10800000">
            <a:off x="4082312" y="1413374"/>
            <a:ext cx="444000" cy="840000"/>
          </a:xfrm>
          <a:prstGeom prst="straightConnector1">
            <a:avLst/>
          </a:prstGeom>
          <a:noFill/>
          <a:ln cap="flat" cmpd="sng" w="19050">
            <a:solidFill>
              <a:schemeClr val="dk2"/>
            </a:solidFill>
            <a:prstDash val="solid"/>
            <a:round/>
            <a:headEnd len="lg" w="lg" type="none"/>
            <a:tailEnd len="lg" w="lg" type="triangle"/>
          </a:ln>
        </p:spPr>
      </p:cxnSp>
      <p:cxnSp>
        <p:nvCxnSpPr>
          <p:cNvPr id="1021" name="Shape 1021"/>
          <p:cNvCxnSpPr>
            <a:stCxn id="1019" idx="3"/>
            <a:endCxn id="1004" idx="1"/>
          </p:cNvCxnSpPr>
          <p:nvPr/>
        </p:nvCxnSpPr>
        <p:spPr>
          <a:xfrm flipH="1" rot="10800000">
            <a:off x="5998724" y="792199"/>
            <a:ext cx="989999" cy="621300"/>
          </a:xfrm>
          <a:prstGeom prst="straightConnector1">
            <a:avLst/>
          </a:prstGeom>
          <a:noFill/>
          <a:ln cap="flat" cmpd="sng" w="19050">
            <a:solidFill>
              <a:schemeClr val="dk2"/>
            </a:solidFill>
            <a:prstDash val="solid"/>
            <a:round/>
            <a:headEnd len="lg" w="lg" type="none"/>
            <a:tailEnd len="lg" w="lg" type="triangle"/>
          </a:ln>
        </p:spPr>
      </p:cxnSp>
      <p:cxnSp>
        <p:nvCxnSpPr>
          <p:cNvPr id="1022" name="Shape 1022"/>
          <p:cNvCxnSpPr>
            <a:stCxn id="1019" idx="3"/>
            <a:endCxn id="1001" idx="1"/>
          </p:cNvCxnSpPr>
          <p:nvPr/>
        </p:nvCxnSpPr>
        <p:spPr>
          <a:xfrm>
            <a:off x="5998724" y="1413499"/>
            <a:ext cx="989999" cy="429900"/>
          </a:xfrm>
          <a:prstGeom prst="straightConnector1">
            <a:avLst/>
          </a:prstGeom>
          <a:noFill/>
          <a:ln cap="flat" cmpd="sng" w="19050">
            <a:solidFill>
              <a:schemeClr val="dk2"/>
            </a:solidFill>
            <a:prstDash val="solid"/>
            <a:round/>
            <a:headEnd len="lg" w="lg" type="none"/>
            <a:tailEnd len="lg" w="lg" type="triangle"/>
          </a:ln>
        </p:spPr>
      </p:cxnSp>
      <p:cxnSp>
        <p:nvCxnSpPr>
          <p:cNvPr id="1023" name="Shape 1023"/>
          <p:cNvCxnSpPr>
            <a:stCxn id="1019" idx="3"/>
            <a:endCxn id="1002" idx="1"/>
          </p:cNvCxnSpPr>
          <p:nvPr/>
        </p:nvCxnSpPr>
        <p:spPr>
          <a:xfrm>
            <a:off x="5998724" y="1413499"/>
            <a:ext cx="989999" cy="1465800"/>
          </a:xfrm>
          <a:prstGeom prst="straightConnector1">
            <a:avLst/>
          </a:prstGeom>
          <a:noFill/>
          <a:ln cap="flat" cmpd="sng" w="19050">
            <a:solidFill>
              <a:schemeClr val="dk2"/>
            </a:solidFill>
            <a:prstDash val="solid"/>
            <a:round/>
            <a:headEnd len="lg" w="lg" type="none"/>
            <a:tailEnd len="lg" w="lg" type="triangle"/>
          </a:ln>
        </p:spPr>
      </p:cxnSp>
      <p:sp>
        <p:nvSpPr>
          <p:cNvPr id="1024" name="Shape 1024"/>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how does it all work?</a:t>
            </a:r>
          </a:p>
        </p:txBody>
      </p:sp>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8" name="Shape 1028"/>
        <p:cNvGrpSpPr/>
        <p:nvPr/>
      </p:nvGrpSpPr>
      <p:grpSpPr>
        <a:xfrm>
          <a:off x="0" y="0"/>
          <a:ext cx="0" cy="0"/>
          <a:chOff x="0" y="0"/>
          <a:chExt cx="0" cy="0"/>
        </a:xfrm>
      </p:grpSpPr>
      <p:sp>
        <p:nvSpPr>
          <p:cNvPr id="1029" name="Shape 1029"/>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can go wrong?</a:t>
            </a:r>
          </a:p>
        </p:txBody>
      </p:sp>
      <p:pic>
        <p:nvPicPr>
          <p:cNvPr id="1030" name="Shape 1030"/>
          <p:cNvPicPr preferRelativeResize="0"/>
          <p:nvPr/>
        </p:nvPicPr>
        <p:blipFill>
          <a:blip r:embed="rId3">
            <a:alphaModFix/>
          </a:blip>
          <a:stretch>
            <a:fillRect/>
          </a:stretch>
        </p:blipFill>
        <p:spPr>
          <a:xfrm>
            <a:off x="7173135" y="3468042"/>
            <a:ext cx="547656" cy="999310"/>
          </a:xfrm>
          <a:prstGeom prst="rect">
            <a:avLst/>
          </a:prstGeom>
          <a:noFill/>
          <a:ln>
            <a:noFill/>
          </a:ln>
        </p:spPr>
      </p:pic>
      <p:cxnSp>
        <p:nvCxnSpPr>
          <p:cNvPr id="1031" name="Shape 1031"/>
          <p:cNvCxnSpPr>
            <a:stCxn id="1030" idx="1"/>
            <a:endCxn id="1032" idx="3"/>
          </p:cNvCxnSpPr>
          <p:nvPr/>
        </p:nvCxnSpPr>
        <p:spPr>
          <a:xfrm rot="10800000">
            <a:off x="5433735" y="3967697"/>
            <a:ext cx="1739400" cy="0"/>
          </a:xfrm>
          <a:prstGeom prst="straightConnector1">
            <a:avLst/>
          </a:prstGeom>
          <a:noFill/>
          <a:ln cap="flat" cmpd="sng" w="19050">
            <a:solidFill>
              <a:srgbClr val="666666"/>
            </a:solidFill>
            <a:prstDash val="solid"/>
            <a:round/>
            <a:headEnd len="lg" w="lg" type="triangle"/>
            <a:tailEnd len="lg" w="lg" type="triangle"/>
          </a:ln>
        </p:spPr>
      </p:cxnSp>
      <p:sp>
        <p:nvSpPr>
          <p:cNvPr id="1033" name="Shape 1033"/>
          <p:cNvSpPr txBox="1"/>
          <p:nvPr/>
        </p:nvSpPr>
        <p:spPr>
          <a:xfrm>
            <a:off x="4759178" y="3350848"/>
            <a:ext cx="1455900" cy="999299"/>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666666"/>
                </a:solidFill>
                <a:latin typeface="Helvetica Neue"/>
                <a:ea typeface="Helvetica Neue"/>
                <a:cs typeface="Helvetica Neue"/>
                <a:sym typeface="Helvetica Neue"/>
              </a:rPr>
              <a:t>?</a:t>
            </a:r>
          </a:p>
        </p:txBody>
      </p:sp>
      <p:sp>
        <p:nvSpPr>
          <p:cNvPr id="1034" name="Shape 1034"/>
          <p:cNvSpPr txBox="1"/>
          <p:nvPr/>
        </p:nvSpPr>
        <p:spPr>
          <a:xfrm>
            <a:off x="782675" y="1337425"/>
            <a:ext cx="3535799" cy="16686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if a client or a style is missing data, then a score cannot be computed</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rPr lang="en" sz="2400">
                <a:solidFill>
                  <a:srgbClr val="666666"/>
                </a:solidFill>
                <a:latin typeface="Helvetica Neue"/>
                <a:ea typeface="Helvetica Neue"/>
                <a:cs typeface="Helvetica Neue"/>
                <a:sym typeface="Helvetica Neue"/>
              </a:rPr>
              <a:t>if this occurs persistently, </a:t>
            </a:r>
          </a:p>
          <a:p>
            <a:pPr lvl="0" rtl="0">
              <a:spcBef>
                <a:spcPts val="0"/>
              </a:spcBef>
              <a:buNone/>
            </a:pPr>
            <a:r>
              <a:rPr lang="en" sz="2400">
                <a:solidFill>
                  <a:srgbClr val="666666"/>
                </a:solidFill>
                <a:latin typeface="Helvetica Neue"/>
                <a:ea typeface="Helvetica Neue"/>
                <a:cs typeface="Helvetica Neue"/>
                <a:sym typeface="Helvetica Neue"/>
              </a:rPr>
              <a:t>escalate to your lead</a:t>
            </a:r>
          </a:p>
        </p:txBody>
      </p:sp>
      <p:grpSp>
        <p:nvGrpSpPr>
          <p:cNvPr id="1035" name="Shape 1035"/>
          <p:cNvGrpSpPr/>
          <p:nvPr/>
        </p:nvGrpSpPr>
        <p:grpSpPr>
          <a:xfrm>
            <a:off x="4842698" y="1343739"/>
            <a:ext cx="3869833" cy="1404671"/>
            <a:chOff x="4959598" y="860026"/>
            <a:chExt cx="3869833" cy="1404671"/>
          </a:xfrm>
        </p:grpSpPr>
        <p:pic>
          <p:nvPicPr>
            <p:cNvPr id="1036" name="Shape 1036"/>
            <p:cNvPicPr preferRelativeResize="0"/>
            <p:nvPr/>
          </p:nvPicPr>
          <p:blipFill>
            <a:blip r:embed="rId4">
              <a:alphaModFix/>
            </a:blip>
            <a:stretch>
              <a:fillRect/>
            </a:stretch>
          </p:blipFill>
          <p:spPr>
            <a:xfrm>
              <a:off x="4959598" y="860026"/>
              <a:ext cx="695360" cy="1404671"/>
            </a:xfrm>
            <a:prstGeom prst="rect">
              <a:avLst/>
            </a:prstGeom>
            <a:noFill/>
            <a:ln>
              <a:noFill/>
            </a:ln>
          </p:spPr>
        </p:pic>
        <p:cxnSp>
          <p:nvCxnSpPr>
            <p:cNvPr id="1037" name="Shape 1037"/>
            <p:cNvCxnSpPr>
              <a:stCxn id="1038" idx="1"/>
              <a:endCxn id="1036" idx="3"/>
            </p:cNvCxnSpPr>
            <p:nvPr/>
          </p:nvCxnSpPr>
          <p:spPr>
            <a:xfrm rot="10800000">
              <a:off x="5654958" y="1562362"/>
              <a:ext cx="1739400" cy="0"/>
            </a:xfrm>
            <a:prstGeom prst="straightConnector1">
              <a:avLst/>
            </a:prstGeom>
            <a:noFill/>
            <a:ln cap="flat" cmpd="sng" w="19050">
              <a:solidFill>
                <a:srgbClr val="666666"/>
              </a:solidFill>
              <a:prstDash val="solid"/>
              <a:round/>
              <a:headEnd len="lg" w="lg" type="triangle"/>
              <a:tailEnd len="lg" w="lg" type="triangle"/>
            </a:ln>
          </p:spPr>
        </p:cxnSp>
        <p:sp>
          <p:nvSpPr>
            <p:cNvPr id="1039" name="Shape 1039"/>
            <p:cNvSpPr txBox="1"/>
            <p:nvPr/>
          </p:nvSpPr>
          <p:spPr>
            <a:xfrm>
              <a:off x="7373531" y="969068"/>
              <a:ext cx="1455900" cy="999299"/>
            </a:xfrm>
            <a:prstGeom prst="rect">
              <a:avLst/>
            </a:prstGeom>
            <a:noFill/>
            <a:ln>
              <a:noFill/>
            </a:ln>
          </p:spPr>
          <p:txBody>
            <a:bodyPr anchorCtr="0" anchor="t" bIns="91425" lIns="91425" rIns="91425" tIns="91425">
              <a:noAutofit/>
            </a:bodyPr>
            <a:lstStyle/>
            <a:p>
              <a:pPr lvl="0">
                <a:spcBef>
                  <a:spcPts val="0"/>
                </a:spcBef>
                <a:buNone/>
              </a:pPr>
              <a:r>
                <a:rPr lang="en" sz="4800">
                  <a:solidFill>
                    <a:srgbClr val="666666"/>
                  </a:solidFill>
                  <a:latin typeface="Helvetica Neue"/>
                  <a:ea typeface="Helvetica Neue"/>
                  <a:cs typeface="Helvetica Neue"/>
                  <a:sym typeface="Helvetica Neue"/>
                </a:rPr>
                <a:t>?</a:t>
              </a:r>
            </a:p>
          </p:txBody>
        </p:sp>
        <p:sp>
          <p:nvSpPr>
            <p:cNvPr id="1040" name="Shape 1040"/>
            <p:cNvSpPr txBox="1"/>
            <p:nvPr/>
          </p:nvSpPr>
          <p:spPr>
            <a:xfrm>
              <a:off x="5718626" y="1195568"/>
              <a:ext cx="1760100" cy="4710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Helvetica Neue"/>
                  <a:ea typeface="Helvetica Neue"/>
                  <a:cs typeface="Helvetica Neue"/>
                  <a:sym typeface="Helvetica Neue"/>
                </a:rPr>
                <a:t>match score: </a:t>
              </a:r>
              <a:r>
                <a:rPr b="1" lang="en">
                  <a:solidFill>
                    <a:srgbClr val="FF0000"/>
                  </a:solidFill>
                  <a:latin typeface="Helvetica Neue"/>
                  <a:ea typeface="Helvetica Neue"/>
                  <a:cs typeface="Helvetica Neue"/>
                  <a:sym typeface="Helvetica Neue"/>
                </a:rPr>
                <a:t>-1</a:t>
              </a:r>
            </a:p>
          </p:txBody>
        </p:sp>
      </p:grpSp>
      <p:sp>
        <p:nvSpPr>
          <p:cNvPr id="1041" name="Shape 1041"/>
          <p:cNvSpPr txBox="1"/>
          <p:nvPr/>
        </p:nvSpPr>
        <p:spPr>
          <a:xfrm>
            <a:off x="5518226" y="3578183"/>
            <a:ext cx="1760100" cy="471000"/>
          </a:xfrm>
          <a:prstGeom prst="rect">
            <a:avLst/>
          </a:prstGeom>
          <a:noFill/>
          <a:ln>
            <a:noFill/>
          </a:ln>
        </p:spPr>
        <p:txBody>
          <a:bodyPr anchorCtr="0" anchor="t" bIns="91425" lIns="91425" rIns="91425" tIns="91425">
            <a:noAutofit/>
          </a:bodyPr>
          <a:lstStyle/>
          <a:p>
            <a:pPr lvl="0" rtl="0">
              <a:spcBef>
                <a:spcPts val="0"/>
              </a:spcBef>
              <a:buNone/>
            </a:pPr>
            <a:r>
              <a:rPr lang="en">
                <a:solidFill>
                  <a:srgbClr val="666666"/>
                </a:solidFill>
                <a:latin typeface="Helvetica Neue"/>
                <a:ea typeface="Helvetica Neue"/>
                <a:cs typeface="Helvetica Neue"/>
                <a:sym typeface="Helvetica Neue"/>
              </a:rPr>
              <a:t>match score: </a:t>
            </a:r>
            <a:r>
              <a:rPr b="1" lang="en">
                <a:solidFill>
                  <a:srgbClr val="FF0000"/>
                </a:solidFill>
                <a:latin typeface="Helvetica Neue"/>
                <a:ea typeface="Helvetica Neue"/>
                <a:cs typeface="Helvetica Neue"/>
                <a:sym typeface="Helvetica Neue"/>
              </a:rPr>
              <a:t>-1</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 styling algorithms do?</a:t>
            </a:r>
          </a:p>
        </p:txBody>
      </p:sp>
      <p:pic>
        <p:nvPicPr>
          <p:cNvPr id="352" name="Shape 352"/>
          <p:cNvPicPr preferRelativeResize="0"/>
          <p:nvPr/>
        </p:nvPicPr>
        <p:blipFill>
          <a:blip r:embed="rId3">
            <a:alphaModFix/>
          </a:blip>
          <a:stretch>
            <a:fillRect/>
          </a:stretch>
        </p:blipFill>
        <p:spPr>
          <a:xfrm>
            <a:off x="4330600" y="2889625"/>
            <a:ext cx="4780799" cy="521599"/>
          </a:xfrm>
          <a:prstGeom prst="rect">
            <a:avLst/>
          </a:prstGeom>
          <a:noFill/>
          <a:ln>
            <a:noFill/>
          </a:ln>
        </p:spPr>
      </p:pic>
      <p:pic>
        <p:nvPicPr>
          <p:cNvPr id="353" name="Shape 353"/>
          <p:cNvPicPr preferRelativeResize="0"/>
          <p:nvPr/>
        </p:nvPicPr>
        <p:blipFill>
          <a:blip r:embed="rId4">
            <a:alphaModFix/>
          </a:blip>
          <a:stretch>
            <a:fillRect/>
          </a:stretch>
        </p:blipFill>
        <p:spPr>
          <a:xfrm>
            <a:off x="4330599" y="798237"/>
            <a:ext cx="3432724" cy="1730400"/>
          </a:xfrm>
          <a:prstGeom prst="rect">
            <a:avLst/>
          </a:prstGeom>
          <a:noFill/>
          <a:ln>
            <a:noFill/>
          </a:ln>
        </p:spPr>
      </p:pic>
      <p:sp>
        <p:nvSpPr>
          <p:cNvPr id="354" name="Shape 354"/>
          <p:cNvSpPr txBox="1"/>
          <p:nvPr/>
        </p:nvSpPr>
        <p:spPr>
          <a:xfrm>
            <a:off x="363675" y="1356112"/>
            <a:ext cx="3162899" cy="6464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1. styling algorithms</a:t>
            </a:r>
          </a:p>
        </p:txBody>
      </p:sp>
      <p:sp>
        <p:nvSpPr>
          <p:cNvPr id="355" name="Shape 355"/>
          <p:cNvSpPr txBox="1"/>
          <p:nvPr/>
        </p:nvSpPr>
        <p:spPr>
          <a:xfrm>
            <a:off x="363675" y="2889625"/>
            <a:ext cx="3734399" cy="6464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2. smart fix assignments</a:t>
            </a:r>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5" name="Shape 1045"/>
        <p:cNvGrpSpPr/>
        <p:nvPr/>
      </p:nvGrpSpPr>
      <p:grpSpPr>
        <a:xfrm>
          <a:off x="0" y="0"/>
          <a:ext cx="0" cy="0"/>
          <a:chOff x="0" y="0"/>
          <a:chExt cx="0" cy="0"/>
        </a:xfrm>
      </p:grpSpPr>
      <p:pic>
        <p:nvPicPr>
          <p:cNvPr id="1046" name="Shape 1046"/>
          <p:cNvPicPr preferRelativeResize="0"/>
          <p:nvPr/>
        </p:nvPicPr>
        <p:blipFill rotWithShape="1">
          <a:blip r:embed="rId3">
            <a:alphaModFix/>
          </a:blip>
          <a:srcRect b="0" l="0" r="0" t="0"/>
          <a:stretch/>
        </p:blipFill>
        <p:spPr>
          <a:xfrm>
            <a:off x="0" y="-41000"/>
            <a:ext cx="9143999" cy="5413100"/>
          </a:xfrm>
          <a:prstGeom prst="rect">
            <a:avLst/>
          </a:prstGeom>
          <a:noFill/>
          <a:ln>
            <a:noFill/>
          </a:ln>
        </p:spPr>
      </p:pic>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0" name="Shape 1050"/>
        <p:cNvGrpSpPr/>
        <p:nvPr/>
      </p:nvGrpSpPr>
      <p:grpSpPr>
        <a:xfrm>
          <a:off x="0" y="0"/>
          <a:ext cx="0" cy="0"/>
          <a:chOff x="0" y="0"/>
          <a:chExt cx="0" cy="0"/>
        </a:xfrm>
      </p:grpSpPr>
      <p:sp>
        <p:nvSpPr>
          <p:cNvPr id="1051" name="Shape 1051"/>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the plan</a:t>
            </a:r>
          </a:p>
        </p:txBody>
      </p:sp>
      <p:sp>
        <p:nvSpPr>
          <p:cNvPr id="1052" name="Shape 1052"/>
          <p:cNvSpPr txBox="1"/>
          <p:nvPr/>
        </p:nvSpPr>
        <p:spPr>
          <a:xfrm>
            <a:off x="998425" y="1282175"/>
            <a:ext cx="6375899" cy="3074399"/>
          </a:xfrm>
          <a:prstGeom prst="rect">
            <a:avLst/>
          </a:prstGeom>
          <a:noFill/>
          <a:ln>
            <a:noFill/>
          </a:ln>
        </p:spPr>
        <p:txBody>
          <a:bodyPr anchorCtr="0" anchor="t" bIns="91425" lIns="91425" rIns="91425" tIns="91425">
            <a:noAutofit/>
          </a:bodyPr>
          <a:lstStyle/>
          <a:p>
            <a:pPr indent="-419100" lvl="0" marL="457200" rtl="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your styling algorithms team</a:t>
            </a:r>
          </a:p>
          <a:p>
            <a:pPr lvl="0" rtl="0">
              <a:spcBef>
                <a:spcPts val="0"/>
              </a:spcBef>
              <a:buNone/>
            </a:pPr>
            <a:r>
              <a:t/>
            </a:r>
            <a:endParaRPr sz="3000">
              <a:solidFill>
                <a:srgbClr val="666666"/>
              </a:solidFill>
              <a:latin typeface="Helvetica Neue"/>
              <a:ea typeface="Helvetica Neue"/>
              <a:cs typeface="Helvetica Neue"/>
              <a:sym typeface="Helvetica Neue"/>
            </a:endParaRPr>
          </a:p>
          <a:p>
            <a:pPr indent="-419100" lvl="0" marL="457200" rtl="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how the styling algorithm works</a:t>
            </a:r>
          </a:p>
          <a:p>
            <a:pPr lvl="0" rtl="0">
              <a:spcBef>
                <a:spcPts val="0"/>
              </a:spcBef>
              <a:buNone/>
            </a:pPr>
            <a:r>
              <a:t/>
            </a:r>
            <a:endParaRPr sz="3000">
              <a:solidFill>
                <a:srgbClr val="666666"/>
              </a:solidFill>
              <a:latin typeface="Helvetica Neue"/>
              <a:ea typeface="Helvetica Neue"/>
              <a:cs typeface="Helvetica Neue"/>
              <a:sym typeface="Helvetica Neue"/>
            </a:endParaRPr>
          </a:p>
          <a:p>
            <a:pPr indent="-419100" lvl="0" marL="457200" rtl="0">
              <a:spcBef>
                <a:spcPts val="0"/>
              </a:spcBef>
              <a:buSzPct val="100000"/>
              <a:buFont typeface="Helvetica Neue"/>
              <a:buChar char="●"/>
            </a:pPr>
            <a:r>
              <a:rPr lang="en" sz="3000">
                <a:latin typeface="Helvetica Neue"/>
                <a:ea typeface="Helvetica Neue"/>
                <a:cs typeface="Helvetica Neue"/>
                <a:sym typeface="Helvetica Neue"/>
              </a:rPr>
              <a:t>the future of algorithms</a:t>
            </a:r>
          </a:p>
        </p:txBody>
      </p:sp>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6" name="Shape 1056"/>
        <p:cNvGrpSpPr/>
        <p:nvPr/>
      </p:nvGrpSpPr>
      <p:grpSpPr>
        <a:xfrm>
          <a:off x="0" y="0"/>
          <a:ext cx="0" cy="0"/>
          <a:chOff x="0" y="0"/>
          <a:chExt cx="0" cy="0"/>
        </a:xfrm>
      </p:grpSpPr>
      <p:sp>
        <p:nvSpPr>
          <p:cNvPr id="1057" name="Shape 1057"/>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row based minx</a:t>
            </a:r>
          </a:p>
        </p:txBody>
      </p:sp>
      <p:sp>
        <p:nvSpPr>
          <p:cNvPr id="1058" name="Shape 1058"/>
          <p:cNvSpPr txBox="1"/>
          <p:nvPr/>
        </p:nvSpPr>
        <p:spPr>
          <a:xfrm>
            <a:off x="504175" y="1102175"/>
            <a:ext cx="8546999" cy="34902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666666"/>
                </a:solidFill>
                <a:latin typeface="Helvetica Neue"/>
                <a:ea typeface="Helvetica Neue"/>
                <a:cs typeface="Helvetica Neue"/>
                <a:sym typeface="Helvetica Neue"/>
              </a:rPr>
              <a:t>what:</a:t>
            </a:r>
          </a:p>
          <a:p>
            <a:pPr lvl="0" rtl="0">
              <a:spcBef>
                <a:spcPts val="0"/>
              </a:spcBef>
              <a:buNone/>
            </a:pPr>
            <a:r>
              <a:rPr lang="en" sz="2400">
                <a:solidFill>
                  <a:srgbClr val="666666"/>
                </a:solidFill>
                <a:latin typeface="Helvetica Neue"/>
                <a:ea typeface="Helvetica Neue"/>
                <a:cs typeface="Helvetica Neue"/>
                <a:sym typeface="Helvetica Neue"/>
              </a:rPr>
              <a:t>a paradigm shift in how minx works. </a:t>
            </a:r>
          </a:p>
          <a:p>
            <a:pPr lvl="0" rtl="0">
              <a:spcBef>
                <a:spcPts val="0"/>
              </a:spcBef>
              <a:buNone/>
            </a:pPr>
            <a:r>
              <a:rPr lang="en" sz="2400">
                <a:solidFill>
                  <a:srgbClr val="666666"/>
                </a:solidFill>
                <a:latin typeface="Helvetica Neue"/>
                <a:ea typeface="Helvetica Neue"/>
                <a:cs typeface="Helvetica Neue"/>
                <a:sym typeface="Helvetica Neue"/>
              </a:rPr>
              <a:t>a partnership between </a:t>
            </a:r>
          </a:p>
          <a:p>
            <a:pPr lvl="0" rtl="0">
              <a:spcBef>
                <a:spcPts val="0"/>
              </a:spcBef>
              <a:buNone/>
            </a:pPr>
            <a:r>
              <a:rPr b="1" lang="en" sz="2400">
                <a:solidFill>
                  <a:srgbClr val="4A86E8"/>
                </a:solidFill>
                <a:latin typeface="Helvetica Neue"/>
                <a:ea typeface="Helvetica Neue"/>
                <a:cs typeface="Helvetica Neue"/>
                <a:sym typeface="Helvetica Neue"/>
              </a:rPr>
              <a:t>styling, engineering, and data platform</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rPr b="1" lang="en" sz="2400">
                <a:solidFill>
                  <a:srgbClr val="666666"/>
                </a:solidFill>
                <a:latin typeface="Helvetica Neue"/>
                <a:ea typeface="Helvetica Neue"/>
                <a:cs typeface="Helvetica Neue"/>
                <a:sym typeface="Helvetica Neue"/>
              </a:rPr>
              <a:t>why:</a:t>
            </a:r>
          </a:p>
          <a:p>
            <a:pPr lvl="0" rtl="0">
              <a:spcBef>
                <a:spcPts val="0"/>
              </a:spcBef>
              <a:buNone/>
            </a:pPr>
            <a:r>
              <a:rPr lang="en" sz="2400">
                <a:solidFill>
                  <a:srgbClr val="666666"/>
                </a:solidFill>
                <a:latin typeface="Helvetica Neue"/>
                <a:ea typeface="Helvetica Neue"/>
                <a:cs typeface="Helvetica Neue"/>
                <a:sym typeface="Helvetica Neue"/>
              </a:rPr>
              <a:t>to offer more and better recommendations to serve our clients</a:t>
            </a:r>
          </a:p>
        </p:txBody>
      </p:sp>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2" name="Shape 1062"/>
        <p:cNvGrpSpPr/>
        <p:nvPr/>
      </p:nvGrpSpPr>
      <p:grpSpPr>
        <a:xfrm>
          <a:off x="0" y="0"/>
          <a:ext cx="0" cy="0"/>
          <a:chOff x="0" y="0"/>
          <a:chExt cx="0" cy="0"/>
        </a:xfrm>
      </p:grpSpPr>
      <p:sp>
        <p:nvSpPr>
          <p:cNvPr id="1063" name="Shape 1063"/>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row based minx goals</a:t>
            </a:r>
          </a:p>
        </p:txBody>
      </p:sp>
      <p:sp>
        <p:nvSpPr>
          <p:cNvPr id="1064" name="Shape 1064"/>
          <p:cNvSpPr txBox="1"/>
          <p:nvPr/>
        </p:nvSpPr>
        <p:spPr>
          <a:xfrm>
            <a:off x="445725" y="772325"/>
            <a:ext cx="6309300" cy="3490200"/>
          </a:xfrm>
          <a:prstGeom prst="rect">
            <a:avLst/>
          </a:prstGeom>
          <a:noFill/>
          <a:ln>
            <a:noFill/>
          </a:ln>
        </p:spPr>
        <p:txBody>
          <a:bodyPr anchorCtr="0" anchor="t" bIns="91425" lIns="91425" rIns="91425" tIns="91425">
            <a:noAutofit/>
          </a:bodyPr>
          <a:lstStyle/>
          <a:p>
            <a:pPr lvl="0" rtl="0">
              <a:spcBef>
                <a:spcPts val="0"/>
              </a:spcBef>
              <a:buNone/>
            </a:pPr>
            <a:r>
              <a:t/>
            </a:r>
            <a:endParaRPr b="1" sz="2400">
              <a:solidFill>
                <a:srgbClr val="4A86E8"/>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provide deeper personalization for clients</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p:txBody>
      </p:sp>
      <p:pic>
        <p:nvPicPr>
          <p:cNvPr id="1065" name="Shape 1065"/>
          <p:cNvPicPr preferRelativeResize="0"/>
          <p:nvPr/>
        </p:nvPicPr>
        <p:blipFill>
          <a:blip r:embed="rId3">
            <a:alphaModFix/>
          </a:blip>
          <a:stretch>
            <a:fillRect/>
          </a:stretch>
        </p:blipFill>
        <p:spPr>
          <a:xfrm flipH="1">
            <a:off x="6933792" y="1210817"/>
            <a:ext cx="285200" cy="576150"/>
          </a:xfrm>
          <a:prstGeom prst="rect">
            <a:avLst/>
          </a:prstGeom>
          <a:noFill/>
          <a:ln>
            <a:noFill/>
          </a:ln>
        </p:spPr>
      </p:pic>
      <p:sp>
        <p:nvSpPr>
          <p:cNvPr id="1066" name="Shape 1066"/>
          <p:cNvSpPr txBox="1"/>
          <p:nvPr/>
        </p:nvSpPr>
        <p:spPr>
          <a:xfrm>
            <a:off x="7292500" y="1348625"/>
            <a:ext cx="1586400"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“nailed my style”</a:t>
            </a:r>
          </a:p>
        </p:txBody>
      </p:sp>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0" name="Shape 1070"/>
        <p:cNvGrpSpPr/>
        <p:nvPr/>
      </p:nvGrpSpPr>
      <p:grpSpPr>
        <a:xfrm>
          <a:off x="0" y="0"/>
          <a:ext cx="0" cy="0"/>
          <a:chOff x="0" y="0"/>
          <a:chExt cx="0" cy="0"/>
        </a:xfrm>
      </p:grpSpPr>
      <p:sp>
        <p:nvSpPr>
          <p:cNvPr id="1071" name="Shape 1071"/>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row based minx goals</a:t>
            </a:r>
          </a:p>
        </p:txBody>
      </p:sp>
      <p:sp>
        <p:nvSpPr>
          <p:cNvPr id="1072" name="Shape 1072"/>
          <p:cNvSpPr txBox="1"/>
          <p:nvPr/>
        </p:nvSpPr>
        <p:spPr>
          <a:xfrm>
            <a:off x="445725" y="772325"/>
            <a:ext cx="6309300" cy="3490200"/>
          </a:xfrm>
          <a:prstGeom prst="rect">
            <a:avLst/>
          </a:prstGeom>
          <a:noFill/>
          <a:ln>
            <a:noFill/>
          </a:ln>
        </p:spPr>
        <p:txBody>
          <a:bodyPr anchorCtr="0" anchor="t" bIns="91425" lIns="91425" rIns="91425" tIns="91425">
            <a:noAutofit/>
          </a:bodyPr>
          <a:lstStyle/>
          <a:p>
            <a:pPr lvl="0" rtl="0">
              <a:spcBef>
                <a:spcPts val="0"/>
              </a:spcBef>
              <a:buNone/>
            </a:pPr>
            <a:r>
              <a:t/>
            </a:r>
            <a:endParaRPr b="1" sz="2400">
              <a:solidFill>
                <a:srgbClr val="4A86E8"/>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provide deeper personalization for clients</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increase variety in recommendations</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p:txBody>
      </p:sp>
      <p:pic>
        <p:nvPicPr>
          <p:cNvPr id="1073" name="Shape 1073"/>
          <p:cNvPicPr preferRelativeResize="0"/>
          <p:nvPr/>
        </p:nvPicPr>
        <p:blipFill>
          <a:blip r:embed="rId3">
            <a:alphaModFix/>
          </a:blip>
          <a:stretch>
            <a:fillRect/>
          </a:stretch>
        </p:blipFill>
        <p:spPr>
          <a:xfrm>
            <a:off x="7219734" y="2193824"/>
            <a:ext cx="1056040" cy="392400"/>
          </a:xfrm>
          <a:prstGeom prst="rect">
            <a:avLst/>
          </a:prstGeom>
          <a:noFill/>
          <a:ln>
            <a:noFill/>
          </a:ln>
        </p:spPr>
      </p:pic>
      <p:sp>
        <p:nvSpPr>
          <p:cNvPr id="1074" name="Shape 1074"/>
          <p:cNvSpPr txBox="1"/>
          <p:nvPr/>
        </p:nvSpPr>
        <p:spPr>
          <a:xfrm>
            <a:off x="7088875" y="1877550"/>
            <a:ext cx="1461300"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suggested fix</a:t>
            </a:r>
          </a:p>
        </p:txBody>
      </p:sp>
      <p:pic>
        <p:nvPicPr>
          <p:cNvPr id="1075" name="Shape 1075"/>
          <p:cNvPicPr preferRelativeResize="0"/>
          <p:nvPr/>
        </p:nvPicPr>
        <p:blipFill>
          <a:blip r:embed="rId4">
            <a:alphaModFix/>
          </a:blip>
          <a:stretch>
            <a:fillRect/>
          </a:stretch>
        </p:blipFill>
        <p:spPr>
          <a:xfrm flipH="1">
            <a:off x="6933792" y="1210817"/>
            <a:ext cx="285200" cy="576150"/>
          </a:xfrm>
          <a:prstGeom prst="rect">
            <a:avLst/>
          </a:prstGeom>
          <a:noFill/>
          <a:ln>
            <a:noFill/>
          </a:ln>
        </p:spPr>
      </p:pic>
      <p:sp>
        <p:nvSpPr>
          <p:cNvPr id="1076" name="Shape 1076"/>
          <p:cNvSpPr txBox="1"/>
          <p:nvPr/>
        </p:nvSpPr>
        <p:spPr>
          <a:xfrm>
            <a:off x="7292500" y="1348625"/>
            <a:ext cx="1586400"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“nailed my style”</a:t>
            </a:r>
          </a:p>
        </p:txBody>
      </p:sp>
    </p:spTree>
  </p:cSld>
  <p:clrMapOvr>
    <a:masterClrMapping/>
  </p:clrMapOvr>
  <p:transition spd="slow">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0" name="Shape 1080"/>
        <p:cNvGrpSpPr/>
        <p:nvPr/>
      </p:nvGrpSpPr>
      <p:grpSpPr>
        <a:xfrm>
          <a:off x="0" y="0"/>
          <a:ext cx="0" cy="0"/>
          <a:chOff x="0" y="0"/>
          <a:chExt cx="0" cy="0"/>
        </a:xfrm>
      </p:grpSpPr>
      <p:sp>
        <p:nvSpPr>
          <p:cNvPr id="1081" name="Shape 1081"/>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row based minx goals</a:t>
            </a:r>
          </a:p>
        </p:txBody>
      </p:sp>
      <p:sp>
        <p:nvSpPr>
          <p:cNvPr id="1082" name="Shape 1082"/>
          <p:cNvSpPr txBox="1"/>
          <p:nvPr/>
        </p:nvSpPr>
        <p:spPr>
          <a:xfrm>
            <a:off x="445725" y="772325"/>
            <a:ext cx="6309300" cy="3490200"/>
          </a:xfrm>
          <a:prstGeom prst="rect">
            <a:avLst/>
          </a:prstGeom>
          <a:noFill/>
          <a:ln>
            <a:noFill/>
          </a:ln>
        </p:spPr>
        <p:txBody>
          <a:bodyPr anchorCtr="0" anchor="t" bIns="91425" lIns="91425" rIns="91425" tIns="91425">
            <a:noAutofit/>
          </a:bodyPr>
          <a:lstStyle/>
          <a:p>
            <a:pPr lvl="0" rtl="0">
              <a:spcBef>
                <a:spcPts val="0"/>
              </a:spcBef>
              <a:buNone/>
            </a:pPr>
            <a:r>
              <a:t/>
            </a:r>
            <a:endParaRPr b="1" sz="2400">
              <a:solidFill>
                <a:srgbClr val="4A86E8"/>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provide deeper personalization for clients</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increase variety in recommendations</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increase transparency to stylists</a:t>
            </a:r>
          </a:p>
          <a:p>
            <a:pPr lvl="0" rtl="0">
              <a:spcBef>
                <a:spcPts val="0"/>
              </a:spcBef>
              <a:buNone/>
            </a:pPr>
            <a:r>
              <a:t/>
            </a:r>
            <a:endParaRPr sz="2400">
              <a:solidFill>
                <a:srgbClr val="666666"/>
              </a:solidFill>
              <a:latin typeface="Helvetica Neue"/>
              <a:ea typeface="Helvetica Neue"/>
              <a:cs typeface="Helvetica Neue"/>
              <a:sym typeface="Helvetica Neue"/>
            </a:endParaRPr>
          </a:p>
          <a:p>
            <a:pPr lvl="0" rtl="0">
              <a:spcBef>
                <a:spcPts val="0"/>
              </a:spcBef>
              <a:buNone/>
            </a:pPr>
            <a:r>
              <a:t/>
            </a:r>
            <a:endParaRPr sz="2400">
              <a:solidFill>
                <a:srgbClr val="666666"/>
              </a:solidFill>
              <a:latin typeface="Helvetica Neue"/>
              <a:ea typeface="Helvetica Neue"/>
              <a:cs typeface="Helvetica Neue"/>
              <a:sym typeface="Helvetica Neue"/>
            </a:endParaRPr>
          </a:p>
        </p:txBody>
      </p:sp>
      <p:sp>
        <p:nvSpPr>
          <p:cNvPr id="1083" name="Shape 1083"/>
          <p:cNvSpPr txBox="1"/>
          <p:nvPr/>
        </p:nvSpPr>
        <p:spPr>
          <a:xfrm>
            <a:off x="7344700" y="2788775"/>
            <a:ext cx="1461300"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ok, but why?</a:t>
            </a:r>
          </a:p>
        </p:txBody>
      </p:sp>
      <p:pic>
        <p:nvPicPr>
          <p:cNvPr id="1084" name="Shape 1084"/>
          <p:cNvPicPr preferRelativeResize="0"/>
          <p:nvPr/>
        </p:nvPicPr>
        <p:blipFill>
          <a:blip r:embed="rId3">
            <a:alphaModFix/>
          </a:blip>
          <a:stretch>
            <a:fillRect/>
          </a:stretch>
        </p:blipFill>
        <p:spPr>
          <a:xfrm>
            <a:off x="6860286" y="2847220"/>
            <a:ext cx="432208" cy="392400"/>
          </a:xfrm>
          <a:prstGeom prst="rect">
            <a:avLst/>
          </a:prstGeom>
          <a:noFill/>
          <a:ln>
            <a:noFill/>
          </a:ln>
        </p:spPr>
      </p:pic>
      <p:pic>
        <p:nvPicPr>
          <p:cNvPr id="1085" name="Shape 1085"/>
          <p:cNvPicPr preferRelativeResize="0"/>
          <p:nvPr/>
        </p:nvPicPr>
        <p:blipFill>
          <a:blip r:embed="rId4">
            <a:alphaModFix/>
          </a:blip>
          <a:stretch>
            <a:fillRect/>
          </a:stretch>
        </p:blipFill>
        <p:spPr>
          <a:xfrm>
            <a:off x="7219734" y="2193824"/>
            <a:ext cx="1056040" cy="392400"/>
          </a:xfrm>
          <a:prstGeom prst="rect">
            <a:avLst/>
          </a:prstGeom>
          <a:noFill/>
          <a:ln>
            <a:noFill/>
          </a:ln>
        </p:spPr>
      </p:pic>
      <p:sp>
        <p:nvSpPr>
          <p:cNvPr id="1086" name="Shape 1086"/>
          <p:cNvSpPr txBox="1"/>
          <p:nvPr/>
        </p:nvSpPr>
        <p:spPr>
          <a:xfrm>
            <a:off x="7088875" y="1877550"/>
            <a:ext cx="1461300"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suggested fix</a:t>
            </a:r>
          </a:p>
        </p:txBody>
      </p:sp>
      <p:pic>
        <p:nvPicPr>
          <p:cNvPr id="1087" name="Shape 1087"/>
          <p:cNvPicPr preferRelativeResize="0"/>
          <p:nvPr/>
        </p:nvPicPr>
        <p:blipFill>
          <a:blip r:embed="rId5">
            <a:alphaModFix/>
          </a:blip>
          <a:stretch>
            <a:fillRect/>
          </a:stretch>
        </p:blipFill>
        <p:spPr>
          <a:xfrm flipH="1">
            <a:off x="6933792" y="1210817"/>
            <a:ext cx="285200" cy="576150"/>
          </a:xfrm>
          <a:prstGeom prst="rect">
            <a:avLst/>
          </a:prstGeom>
          <a:noFill/>
          <a:ln>
            <a:noFill/>
          </a:ln>
        </p:spPr>
      </p:pic>
      <p:sp>
        <p:nvSpPr>
          <p:cNvPr id="1088" name="Shape 1088"/>
          <p:cNvSpPr txBox="1"/>
          <p:nvPr/>
        </p:nvSpPr>
        <p:spPr>
          <a:xfrm>
            <a:off x="7292500" y="1348625"/>
            <a:ext cx="1586400"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“nailed my style”</a:t>
            </a:r>
          </a:p>
        </p:txBody>
      </p:sp>
    </p:spTree>
  </p:cSld>
  <p:clrMapOvr>
    <a:masterClrMapping/>
  </p:clrMapOvr>
  <p:transition spd="slow">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2" name="Shape 1092"/>
        <p:cNvGrpSpPr/>
        <p:nvPr/>
      </p:nvGrpSpPr>
      <p:grpSpPr>
        <a:xfrm>
          <a:off x="0" y="0"/>
          <a:ext cx="0" cy="0"/>
          <a:chOff x="0" y="0"/>
          <a:chExt cx="0" cy="0"/>
        </a:xfrm>
      </p:grpSpPr>
      <p:sp>
        <p:nvSpPr>
          <p:cNvPr id="1093" name="Shape 1093"/>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row based minx goals</a:t>
            </a:r>
          </a:p>
        </p:txBody>
      </p:sp>
      <p:sp>
        <p:nvSpPr>
          <p:cNvPr id="1094" name="Shape 1094"/>
          <p:cNvSpPr txBox="1"/>
          <p:nvPr/>
        </p:nvSpPr>
        <p:spPr>
          <a:xfrm>
            <a:off x="445725" y="772325"/>
            <a:ext cx="6309300" cy="3490200"/>
          </a:xfrm>
          <a:prstGeom prst="rect">
            <a:avLst/>
          </a:prstGeom>
          <a:noFill/>
          <a:ln>
            <a:noFill/>
          </a:ln>
        </p:spPr>
        <p:txBody>
          <a:bodyPr anchorCtr="0" anchor="t" bIns="91425" lIns="91425" rIns="91425" tIns="91425">
            <a:noAutofit/>
          </a:bodyPr>
          <a:lstStyle/>
          <a:p>
            <a:pPr lvl="0" rtl="0">
              <a:spcBef>
                <a:spcPts val="0"/>
              </a:spcBef>
              <a:buNone/>
            </a:pPr>
            <a:r>
              <a:t/>
            </a:r>
            <a:endParaRPr b="1" sz="2400">
              <a:solidFill>
                <a:srgbClr val="4A86E8"/>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provide deeper personalization for clients</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increase variety in recommendations</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increase transparency to stylists</a:t>
            </a:r>
          </a:p>
          <a:p>
            <a:pPr lvl="0" rtl="0">
              <a:spcBef>
                <a:spcPts val="0"/>
              </a:spcBef>
              <a:buNone/>
            </a:pPr>
            <a:r>
              <a:t/>
            </a:r>
            <a:endParaRPr sz="2400">
              <a:solidFill>
                <a:srgbClr val="666666"/>
              </a:solidFill>
              <a:latin typeface="Helvetica Neue"/>
              <a:ea typeface="Helvetica Neue"/>
              <a:cs typeface="Helvetica Neue"/>
              <a:sym typeface="Helvetica Neue"/>
            </a:endParaRPr>
          </a:p>
          <a:p>
            <a:pPr indent="-381000" lvl="0" marL="457200" rtl="0">
              <a:spcBef>
                <a:spcPts val="0"/>
              </a:spcBef>
              <a:buClr>
                <a:srgbClr val="666666"/>
              </a:buClr>
              <a:buSzPct val="100000"/>
              <a:buFont typeface="Helvetica Neue"/>
              <a:buChar char="●"/>
            </a:pPr>
            <a:r>
              <a:rPr lang="en" sz="2400">
                <a:solidFill>
                  <a:srgbClr val="666666"/>
                </a:solidFill>
                <a:latin typeface="Helvetica Neue"/>
                <a:ea typeface="Helvetica Neue"/>
                <a:cs typeface="Helvetica Neue"/>
                <a:sym typeface="Helvetica Neue"/>
              </a:rPr>
              <a:t>enable more innovation </a:t>
            </a:r>
          </a:p>
        </p:txBody>
      </p:sp>
      <p:sp>
        <p:nvSpPr>
          <p:cNvPr id="1095" name="Shape 1095"/>
          <p:cNvSpPr txBox="1"/>
          <p:nvPr/>
        </p:nvSpPr>
        <p:spPr>
          <a:xfrm>
            <a:off x="7344700" y="2788775"/>
            <a:ext cx="1461300"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ok, but why?</a:t>
            </a:r>
          </a:p>
        </p:txBody>
      </p:sp>
      <p:sp>
        <p:nvSpPr>
          <p:cNvPr id="1096" name="Shape 1096"/>
          <p:cNvSpPr txBox="1"/>
          <p:nvPr/>
        </p:nvSpPr>
        <p:spPr>
          <a:xfrm>
            <a:off x="7292500" y="3424425"/>
            <a:ext cx="1772399"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  why this order?</a:t>
            </a:r>
          </a:p>
          <a:p>
            <a:pPr lvl="0" rtl="0">
              <a:spcBef>
                <a:spcPts val="0"/>
              </a:spcBef>
              <a:buNone/>
            </a:pPr>
            <a:r>
              <a:rPr lang="en">
                <a:latin typeface="Helvetica Neue"/>
                <a:ea typeface="Helvetica Neue"/>
                <a:cs typeface="Helvetica Neue"/>
                <a:sym typeface="Helvetica Neue"/>
              </a:rPr>
              <a:t>  why this number?</a:t>
            </a:r>
          </a:p>
        </p:txBody>
      </p:sp>
      <p:cxnSp>
        <p:nvCxnSpPr>
          <p:cNvPr id="1097" name="Shape 1097"/>
          <p:cNvCxnSpPr/>
          <p:nvPr/>
        </p:nvCxnSpPr>
        <p:spPr>
          <a:xfrm>
            <a:off x="7353050" y="3541325"/>
            <a:ext cx="0" cy="392399"/>
          </a:xfrm>
          <a:prstGeom prst="straightConnector1">
            <a:avLst/>
          </a:prstGeom>
          <a:noFill/>
          <a:ln cap="flat" cmpd="sng" w="19050">
            <a:solidFill>
              <a:srgbClr val="666666"/>
            </a:solidFill>
            <a:prstDash val="solid"/>
            <a:round/>
            <a:headEnd len="lg" w="lg" type="none"/>
            <a:tailEnd len="lg" w="lg" type="triangle"/>
          </a:ln>
        </p:spPr>
      </p:cxnSp>
      <p:pic>
        <p:nvPicPr>
          <p:cNvPr id="1098" name="Shape 1098"/>
          <p:cNvPicPr preferRelativeResize="0"/>
          <p:nvPr/>
        </p:nvPicPr>
        <p:blipFill>
          <a:blip r:embed="rId3">
            <a:alphaModFix/>
          </a:blip>
          <a:stretch>
            <a:fillRect/>
          </a:stretch>
        </p:blipFill>
        <p:spPr>
          <a:xfrm>
            <a:off x="6860286" y="2847220"/>
            <a:ext cx="432208" cy="392400"/>
          </a:xfrm>
          <a:prstGeom prst="rect">
            <a:avLst/>
          </a:prstGeom>
          <a:noFill/>
          <a:ln>
            <a:noFill/>
          </a:ln>
        </p:spPr>
      </p:pic>
      <p:pic>
        <p:nvPicPr>
          <p:cNvPr id="1099" name="Shape 1099"/>
          <p:cNvPicPr preferRelativeResize="0"/>
          <p:nvPr/>
        </p:nvPicPr>
        <p:blipFill>
          <a:blip r:embed="rId3">
            <a:alphaModFix/>
          </a:blip>
          <a:stretch>
            <a:fillRect/>
          </a:stretch>
        </p:blipFill>
        <p:spPr>
          <a:xfrm>
            <a:off x="6860286" y="3501670"/>
            <a:ext cx="432208" cy="392400"/>
          </a:xfrm>
          <a:prstGeom prst="rect">
            <a:avLst/>
          </a:prstGeom>
          <a:noFill/>
          <a:ln>
            <a:noFill/>
          </a:ln>
        </p:spPr>
      </p:pic>
      <p:pic>
        <p:nvPicPr>
          <p:cNvPr id="1100" name="Shape 1100"/>
          <p:cNvPicPr preferRelativeResize="0"/>
          <p:nvPr/>
        </p:nvPicPr>
        <p:blipFill>
          <a:blip r:embed="rId4">
            <a:alphaModFix/>
          </a:blip>
          <a:stretch>
            <a:fillRect/>
          </a:stretch>
        </p:blipFill>
        <p:spPr>
          <a:xfrm>
            <a:off x="7219734" y="2193824"/>
            <a:ext cx="1056040" cy="392400"/>
          </a:xfrm>
          <a:prstGeom prst="rect">
            <a:avLst/>
          </a:prstGeom>
          <a:noFill/>
          <a:ln>
            <a:noFill/>
          </a:ln>
        </p:spPr>
      </p:pic>
      <p:sp>
        <p:nvSpPr>
          <p:cNvPr id="1101" name="Shape 1101"/>
          <p:cNvSpPr txBox="1"/>
          <p:nvPr/>
        </p:nvSpPr>
        <p:spPr>
          <a:xfrm>
            <a:off x="7088875" y="1877550"/>
            <a:ext cx="1461300"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suggested fix</a:t>
            </a:r>
          </a:p>
        </p:txBody>
      </p:sp>
      <p:pic>
        <p:nvPicPr>
          <p:cNvPr id="1102" name="Shape 1102"/>
          <p:cNvPicPr preferRelativeResize="0"/>
          <p:nvPr/>
        </p:nvPicPr>
        <p:blipFill>
          <a:blip r:embed="rId5">
            <a:alphaModFix/>
          </a:blip>
          <a:stretch>
            <a:fillRect/>
          </a:stretch>
        </p:blipFill>
        <p:spPr>
          <a:xfrm flipH="1">
            <a:off x="6933792" y="1210817"/>
            <a:ext cx="285200" cy="576150"/>
          </a:xfrm>
          <a:prstGeom prst="rect">
            <a:avLst/>
          </a:prstGeom>
          <a:noFill/>
          <a:ln>
            <a:noFill/>
          </a:ln>
        </p:spPr>
      </p:pic>
      <p:sp>
        <p:nvSpPr>
          <p:cNvPr id="1103" name="Shape 1103"/>
          <p:cNvSpPr txBox="1"/>
          <p:nvPr/>
        </p:nvSpPr>
        <p:spPr>
          <a:xfrm>
            <a:off x="7292500" y="1348625"/>
            <a:ext cx="1586400" cy="2421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“nailed my style”</a:t>
            </a:r>
          </a:p>
        </p:txBody>
      </p:sp>
    </p:spTree>
  </p:cSld>
  <p:clrMapOvr>
    <a:masterClrMapping/>
  </p:clrMapOvr>
  <p:transition spd="slow">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7" name="Shape 1107"/>
        <p:cNvGrpSpPr/>
        <p:nvPr/>
      </p:nvGrpSpPr>
      <p:grpSpPr>
        <a:xfrm>
          <a:off x="0" y="0"/>
          <a:ext cx="0" cy="0"/>
          <a:chOff x="0" y="0"/>
          <a:chExt cx="0" cy="0"/>
        </a:xfrm>
      </p:grpSpPr>
      <p:pic>
        <p:nvPicPr>
          <p:cNvPr id="1108" name="Shape 1108"/>
          <p:cNvPicPr preferRelativeResize="0"/>
          <p:nvPr/>
        </p:nvPicPr>
        <p:blipFill>
          <a:blip r:embed="rId3">
            <a:alphaModFix/>
          </a:blip>
          <a:stretch>
            <a:fillRect/>
          </a:stretch>
        </p:blipFill>
        <p:spPr>
          <a:xfrm>
            <a:off x="0" y="165770"/>
            <a:ext cx="9143999" cy="4811957"/>
          </a:xfrm>
          <a:prstGeom prst="rect">
            <a:avLst/>
          </a:prstGeom>
          <a:noFill/>
          <a:ln>
            <a:noFill/>
          </a:ln>
        </p:spPr>
      </p:pic>
    </p:spTree>
  </p:cSld>
  <p:clrMapOvr>
    <a:masterClrMapping/>
  </p:clrMapOvr>
  <p:transition spd="slow">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2" name="Shape 1112"/>
        <p:cNvGrpSpPr/>
        <p:nvPr/>
      </p:nvGrpSpPr>
      <p:grpSpPr>
        <a:xfrm>
          <a:off x="0" y="0"/>
          <a:ext cx="0" cy="0"/>
          <a:chOff x="0" y="0"/>
          <a:chExt cx="0" cy="0"/>
        </a:xfrm>
      </p:grpSpPr>
      <p:pic>
        <p:nvPicPr>
          <p:cNvPr id="1113" name="Shape 1113"/>
          <p:cNvPicPr preferRelativeResize="0"/>
          <p:nvPr/>
        </p:nvPicPr>
        <p:blipFill>
          <a:blip r:embed="rId3">
            <a:alphaModFix/>
          </a:blip>
          <a:stretch>
            <a:fillRect/>
          </a:stretch>
        </p:blipFill>
        <p:spPr>
          <a:xfrm>
            <a:off x="0" y="179424"/>
            <a:ext cx="9143998" cy="4784650"/>
          </a:xfrm>
          <a:prstGeom prst="rect">
            <a:avLst/>
          </a:prstGeom>
          <a:noFill/>
          <a:ln>
            <a:noFill/>
          </a:ln>
        </p:spPr>
      </p:pic>
    </p:spTree>
  </p:cSld>
  <p:clrMapOvr>
    <a:masterClrMapping/>
  </p:clrMapOvr>
  <p:transition spd="slow">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7" name="Shape 1117"/>
        <p:cNvGrpSpPr/>
        <p:nvPr/>
      </p:nvGrpSpPr>
      <p:grpSpPr>
        <a:xfrm>
          <a:off x="0" y="0"/>
          <a:ext cx="0" cy="0"/>
          <a:chOff x="0" y="0"/>
          <a:chExt cx="0" cy="0"/>
        </a:xfrm>
      </p:grpSpPr>
      <p:sp>
        <p:nvSpPr>
          <p:cNvPr id="1118" name="Shape 1118"/>
          <p:cNvSpPr txBox="1"/>
          <p:nvPr>
            <p:ph type="title"/>
          </p:nvPr>
        </p:nvSpPr>
        <p:spPr>
          <a:xfrm>
            <a:off x="457200" y="205978"/>
            <a:ext cx="8229600" cy="857400"/>
          </a:xfrm>
          <a:prstGeom prst="rect">
            <a:avLst/>
          </a:prstGeom>
        </p:spPr>
        <p:txBody>
          <a:bodyPr anchorCtr="0" anchor="t" bIns="91425" lIns="91425" rIns="91425" tIns="91425">
            <a:noAutofit/>
          </a:bodyPr>
          <a:lstStyle/>
          <a:p>
            <a:pPr lvl="0" rtl="0">
              <a:spcBef>
                <a:spcPts val="0"/>
              </a:spcBef>
              <a:buNone/>
            </a:pPr>
            <a:r>
              <a:rPr lang="en"/>
              <a:t>“Good For” ______</a:t>
            </a:r>
          </a:p>
        </p:txBody>
      </p:sp>
      <p:sp>
        <p:nvSpPr>
          <p:cNvPr id="1119" name="Shape 1119"/>
          <p:cNvSpPr txBox="1"/>
          <p:nvPr>
            <p:ph idx="1" type="body"/>
          </p:nvPr>
        </p:nvSpPr>
        <p:spPr>
          <a:xfrm>
            <a:off x="0" y="1352550"/>
            <a:ext cx="9144000" cy="771600"/>
          </a:xfrm>
          <a:prstGeom prst="rect">
            <a:avLst/>
          </a:prstGeom>
        </p:spPr>
        <p:txBody>
          <a:bodyPr anchorCtr="0" anchor="t" bIns="91425" lIns="91425" rIns="91425" tIns="91425">
            <a:noAutofit/>
          </a:bodyPr>
          <a:lstStyle/>
          <a:p>
            <a:pPr lvl="0" rtl="0" algn="ctr">
              <a:spcBef>
                <a:spcPts val="0"/>
              </a:spcBef>
              <a:buNone/>
            </a:pPr>
            <a:r>
              <a:rPr lang="en">
                <a:solidFill>
                  <a:srgbClr val="666666"/>
                </a:solidFill>
                <a:latin typeface="Helvetica Neue"/>
                <a:ea typeface="Helvetica Neue"/>
                <a:cs typeface="Helvetica Neue"/>
                <a:sym typeface="Helvetica Neue"/>
              </a:rPr>
              <a:t>items that do best with particular groups of clients</a:t>
            </a:r>
          </a:p>
        </p:txBody>
      </p:sp>
      <p:pic>
        <p:nvPicPr>
          <p:cNvPr id="1120" name="Shape 1120"/>
          <p:cNvPicPr preferRelativeResize="0"/>
          <p:nvPr/>
        </p:nvPicPr>
        <p:blipFill>
          <a:blip r:embed="rId3">
            <a:alphaModFix/>
          </a:blip>
          <a:stretch>
            <a:fillRect/>
          </a:stretch>
        </p:blipFill>
        <p:spPr>
          <a:xfrm>
            <a:off x="0" y="2381175"/>
            <a:ext cx="2253524" cy="2253524"/>
          </a:xfrm>
          <a:prstGeom prst="rect">
            <a:avLst/>
          </a:prstGeom>
          <a:noFill/>
          <a:ln>
            <a:noFill/>
          </a:ln>
        </p:spPr>
      </p:pic>
      <p:pic>
        <p:nvPicPr>
          <p:cNvPr id="1121" name="Shape 1121"/>
          <p:cNvPicPr preferRelativeResize="0"/>
          <p:nvPr/>
        </p:nvPicPr>
        <p:blipFill>
          <a:blip r:embed="rId4">
            <a:alphaModFix/>
          </a:blip>
          <a:stretch>
            <a:fillRect/>
          </a:stretch>
        </p:blipFill>
        <p:spPr>
          <a:xfrm>
            <a:off x="4578533" y="2381175"/>
            <a:ext cx="2253524" cy="2253524"/>
          </a:xfrm>
          <a:prstGeom prst="rect">
            <a:avLst/>
          </a:prstGeom>
          <a:noFill/>
          <a:ln>
            <a:noFill/>
          </a:ln>
        </p:spPr>
      </p:pic>
      <p:pic>
        <p:nvPicPr>
          <p:cNvPr id="1122" name="Shape 1122"/>
          <p:cNvPicPr preferRelativeResize="0"/>
          <p:nvPr/>
        </p:nvPicPr>
        <p:blipFill>
          <a:blip r:embed="rId5">
            <a:alphaModFix/>
          </a:blip>
          <a:stretch>
            <a:fillRect/>
          </a:stretch>
        </p:blipFill>
        <p:spPr>
          <a:xfrm>
            <a:off x="6867800" y="2381175"/>
            <a:ext cx="2253524" cy="2253524"/>
          </a:xfrm>
          <a:prstGeom prst="rect">
            <a:avLst/>
          </a:prstGeom>
          <a:noFill/>
          <a:ln>
            <a:noFill/>
          </a:ln>
        </p:spPr>
      </p:pic>
      <p:sp>
        <p:nvSpPr>
          <p:cNvPr id="1123" name="Shape 1123"/>
          <p:cNvSpPr txBox="1"/>
          <p:nvPr>
            <p:ph type="title"/>
          </p:nvPr>
        </p:nvSpPr>
        <p:spPr>
          <a:xfrm>
            <a:off x="457200" y="205978"/>
            <a:ext cx="8229600" cy="857400"/>
          </a:xfrm>
          <a:prstGeom prst="rect">
            <a:avLst/>
          </a:prstGeom>
          <a:solidFill>
            <a:srgbClr val="FFFFFF"/>
          </a:solidFill>
        </p:spPr>
        <p:txBody>
          <a:bodyPr anchorCtr="0" anchor="t" bIns="91425" lIns="91425" rIns="91425" tIns="91425">
            <a:noAutofit/>
          </a:bodyPr>
          <a:lstStyle/>
          <a:p>
            <a:pPr lvl="0" rtl="0">
              <a:spcBef>
                <a:spcPts val="0"/>
              </a:spcBef>
              <a:buNone/>
            </a:pPr>
            <a:r>
              <a:rPr lang="en"/>
              <a:t>“Good For” </a:t>
            </a:r>
            <a:r>
              <a:rPr lang="en" u="sng"/>
              <a:t>age</a:t>
            </a:r>
          </a:p>
        </p:txBody>
      </p:sp>
      <p:sp>
        <p:nvSpPr>
          <p:cNvPr id="1124" name="Shape 1124"/>
          <p:cNvSpPr txBox="1"/>
          <p:nvPr>
            <p:ph type="title"/>
          </p:nvPr>
        </p:nvSpPr>
        <p:spPr>
          <a:xfrm>
            <a:off x="457200" y="205978"/>
            <a:ext cx="8229600" cy="857400"/>
          </a:xfrm>
          <a:prstGeom prst="rect">
            <a:avLst/>
          </a:prstGeom>
          <a:solidFill>
            <a:srgbClr val="FFFFFF"/>
          </a:solidFill>
        </p:spPr>
        <p:txBody>
          <a:bodyPr anchorCtr="0" anchor="t" bIns="91425" lIns="91425" rIns="91425" tIns="91425">
            <a:noAutofit/>
          </a:bodyPr>
          <a:lstStyle/>
          <a:p>
            <a:pPr lvl="0" rtl="0">
              <a:spcBef>
                <a:spcPts val="0"/>
              </a:spcBef>
              <a:buNone/>
            </a:pPr>
            <a:r>
              <a:rPr lang="en"/>
              <a:t>“Good For” </a:t>
            </a:r>
            <a:r>
              <a:rPr lang="en" u="sng"/>
              <a:t>height</a:t>
            </a:r>
          </a:p>
        </p:txBody>
      </p:sp>
      <p:sp>
        <p:nvSpPr>
          <p:cNvPr id="1125" name="Shape 1125"/>
          <p:cNvSpPr txBox="1"/>
          <p:nvPr>
            <p:ph type="title"/>
          </p:nvPr>
        </p:nvSpPr>
        <p:spPr>
          <a:xfrm>
            <a:off x="457200" y="205978"/>
            <a:ext cx="8229600" cy="857400"/>
          </a:xfrm>
          <a:prstGeom prst="rect">
            <a:avLst/>
          </a:prstGeom>
          <a:solidFill>
            <a:srgbClr val="FFFFFF"/>
          </a:solidFill>
        </p:spPr>
        <p:txBody>
          <a:bodyPr anchorCtr="0" anchor="t" bIns="91425" lIns="91425" rIns="91425" tIns="91425">
            <a:noAutofit/>
          </a:bodyPr>
          <a:lstStyle/>
          <a:p>
            <a:pPr lvl="0" rtl="0">
              <a:spcBef>
                <a:spcPts val="0"/>
              </a:spcBef>
              <a:buNone/>
            </a:pPr>
            <a:r>
              <a:rPr lang="en"/>
              <a:t>“Good For” </a:t>
            </a:r>
            <a:r>
              <a:rPr lang="en" u="sng"/>
              <a:t>maternity</a:t>
            </a:r>
          </a:p>
        </p:txBody>
      </p:sp>
      <p:sp>
        <p:nvSpPr>
          <p:cNvPr id="1126" name="Shape 1126"/>
          <p:cNvSpPr txBox="1"/>
          <p:nvPr>
            <p:ph type="title"/>
          </p:nvPr>
        </p:nvSpPr>
        <p:spPr>
          <a:xfrm>
            <a:off x="457200" y="205978"/>
            <a:ext cx="8229600" cy="857400"/>
          </a:xfrm>
          <a:prstGeom prst="rect">
            <a:avLst/>
          </a:prstGeom>
          <a:solidFill>
            <a:srgbClr val="FFFFFF"/>
          </a:solidFill>
        </p:spPr>
        <p:txBody>
          <a:bodyPr anchorCtr="0" anchor="t" bIns="91425" lIns="91425" rIns="91425" tIns="91425">
            <a:noAutofit/>
          </a:bodyPr>
          <a:lstStyle/>
          <a:p>
            <a:pPr lvl="0" rtl="0">
              <a:spcBef>
                <a:spcPts val="0"/>
              </a:spcBef>
              <a:buNone/>
            </a:pPr>
            <a:r>
              <a:rPr lang="en"/>
              <a:t>“Good For” </a:t>
            </a:r>
            <a:r>
              <a:rPr lang="en" u="sng"/>
              <a:t>edgy</a:t>
            </a:r>
          </a:p>
        </p:txBody>
      </p:sp>
      <p:sp>
        <p:nvSpPr>
          <p:cNvPr id="1127" name="Shape 1127"/>
          <p:cNvSpPr txBox="1"/>
          <p:nvPr>
            <p:ph type="title"/>
          </p:nvPr>
        </p:nvSpPr>
        <p:spPr>
          <a:xfrm>
            <a:off x="457200" y="205978"/>
            <a:ext cx="8229600" cy="857400"/>
          </a:xfrm>
          <a:prstGeom prst="rect">
            <a:avLst/>
          </a:prstGeom>
          <a:solidFill>
            <a:srgbClr val="FFFFFF"/>
          </a:solidFill>
        </p:spPr>
        <p:txBody>
          <a:bodyPr anchorCtr="0" anchor="t" bIns="91425" lIns="91425" rIns="91425" tIns="91425">
            <a:noAutofit/>
          </a:bodyPr>
          <a:lstStyle/>
          <a:p>
            <a:pPr lvl="0" rtl="0">
              <a:spcBef>
                <a:spcPts val="0"/>
              </a:spcBef>
              <a:buNone/>
            </a:pPr>
            <a:r>
              <a:rPr b="0" i="1" lang="en">
                <a:solidFill>
                  <a:srgbClr val="000000"/>
                </a:solidFill>
                <a:latin typeface="Helvetica Neue"/>
                <a:ea typeface="Helvetica Neue"/>
                <a:cs typeface="Helvetica Neue"/>
                <a:sym typeface="Helvetica Neue"/>
              </a:rPr>
              <a:t>“good for” </a:t>
            </a:r>
            <a:r>
              <a:rPr b="0" i="1" lang="en" u="sng">
                <a:solidFill>
                  <a:srgbClr val="000000"/>
                </a:solidFill>
                <a:latin typeface="Helvetica Neue"/>
                <a:ea typeface="Helvetica Neue"/>
                <a:cs typeface="Helvetica Neue"/>
                <a:sym typeface="Helvetica Neue"/>
              </a:rPr>
              <a:t>busty</a:t>
            </a:r>
          </a:p>
        </p:txBody>
      </p:sp>
      <p:pic>
        <p:nvPicPr>
          <p:cNvPr id="1128" name="Shape 1128"/>
          <p:cNvPicPr preferRelativeResize="0"/>
          <p:nvPr/>
        </p:nvPicPr>
        <p:blipFill>
          <a:blip r:embed="rId6">
            <a:alphaModFix/>
          </a:blip>
          <a:stretch>
            <a:fillRect/>
          </a:stretch>
        </p:blipFill>
        <p:spPr>
          <a:xfrm>
            <a:off x="2289266" y="2381175"/>
            <a:ext cx="2253524" cy="2253524"/>
          </a:xfrm>
          <a:prstGeom prst="rect">
            <a:avLst/>
          </a:prstGeom>
          <a:noFill/>
          <a:ln>
            <a:noFill/>
          </a:ln>
        </p:spPr>
      </p:pic>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500"/>
                                        <p:tgtEl>
                                          <p:spTgt spid="1120"/>
                                        </p:tgtEl>
                                      </p:cBhvr>
                                    </p:animEffec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5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1"/>
                                        </p:tgtEl>
                                        <p:attrNameLst>
                                          <p:attrName>style.visibility</p:attrName>
                                        </p:attrNameLst>
                                      </p:cBhvr>
                                      <p:to>
                                        <p:strVal val="visible"/>
                                      </p:to>
                                    </p:set>
                                    <p:animEffect filter="fade" transition="in">
                                      <p:cBhvr>
                                        <p:cTn dur="500"/>
                                        <p:tgtEl>
                                          <p:spTgt spid="1121"/>
                                        </p:tgtEl>
                                      </p:cBhvr>
                                    </p:animEffect>
                                  </p:childTnLst>
                                </p:cTn>
                              </p:par>
                              <p:par>
                                <p:cTn fill="hold" nodeType="with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500"/>
                                        <p:tgtEl>
                                          <p:spTgt spid="1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does styling algorithms do?</a:t>
            </a:r>
          </a:p>
        </p:txBody>
      </p:sp>
      <p:pic>
        <p:nvPicPr>
          <p:cNvPr id="361" name="Shape 361"/>
          <p:cNvPicPr preferRelativeResize="0"/>
          <p:nvPr/>
        </p:nvPicPr>
        <p:blipFill>
          <a:blip r:embed="rId3">
            <a:alphaModFix/>
          </a:blip>
          <a:stretch>
            <a:fillRect/>
          </a:stretch>
        </p:blipFill>
        <p:spPr>
          <a:xfrm>
            <a:off x="4330600" y="2889625"/>
            <a:ext cx="4780799" cy="521599"/>
          </a:xfrm>
          <a:prstGeom prst="rect">
            <a:avLst/>
          </a:prstGeom>
          <a:noFill/>
          <a:ln>
            <a:noFill/>
          </a:ln>
        </p:spPr>
      </p:pic>
      <p:pic>
        <p:nvPicPr>
          <p:cNvPr id="362" name="Shape 362"/>
          <p:cNvPicPr preferRelativeResize="0"/>
          <p:nvPr/>
        </p:nvPicPr>
        <p:blipFill>
          <a:blip r:embed="rId4">
            <a:alphaModFix/>
          </a:blip>
          <a:stretch>
            <a:fillRect/>
          </a:stretch>
        </p:blipFill>
        <p:spPr>
          <a:xfrm>
            <a:off x="4330599" y="798237"/>
            <a:ext cx="3432724" cy="1730400"/>
          </a:xfrm>
          <a:prstGeom prst="rect">
            <a:avLst/>
          </a:prstGeom>
          <a:noFill/>
          <a:ln>
            <a:noFill/>
          </a:ln>
        </p:spPr>
      </p:pic>
      <p:grpSp>
        <p:nvGrpSpPr>
          <p:cNvPr id="363" name="Shape 363"/>
          <p:cNvGrpSpPr/>
          <p:nvPr/>
        </p:nvGrpSpPr>
        <p:grpSpPr>
          <a:xfrm>
            <a:off x="4423690" y="3878000"/>
            <a:ext cx="4687710" cy="752247"/>
            <a:chOff x="3162615" y="4323275"/>
            <a:chExt cx="4687710" cy="752247"/>
          </a:xfrm>
        </p:grpSpPr>
        <p:pic>
          <p:nvPicPr>
            <p:cNvPr id="364" name="Shape 364"/>
            <p:cNvPicPr preferRelativeResize="0"/>
            <p:nvPr/>
          </p:nvPicPr>
          <p:blipFill>
            <a:blip r:embed="rId5">
              <a:alphaModFix/>
            </a:blip>
            <a:stretch>
              <a:fillRect/>
            </a:stretch>
          </p:blipFill>
          <p:spPr>
            <a:xfrm>
              <a:off x="3162615" y="4429724"/>
              <a:ext cx="821757" cy="545250"/>
            </a:xfrm>
            <a:prstGeom prst="rect">
              <a:avLst/>
            </a:prstGeom>
            <a:noFill/>
            <a:ln>
              <a:noFill/>
            </a:ln>
          </p:spPr>
        </p:pic>
        <p:sp>
          <p:nvSpPr>
            <p:cNvPr id="365" name="Shape 365"/>
            <p:cNvSpPr/>
            <p:nvPr/>
          </p:nvSpPr>
          <p:spPr>
            <a:xfrm>
              <a:off x="4167286" y="4493101"/>
              <a:ext cx="307199" cy="233699"/>
            </a:xfrm>
            <a:prstGeom prst="mathPlus">
              <a:avLst>
                <a:gd fmla="val 23520" name="adj1"/>
              </a:avLst>
            </a:prstGeom>
            <a:solidFill>
              <a:srgbClr val="CCCCCC"/>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66" name="Shape 366"/>
            <p:cNvPicPr preferRelativeResize="0"/>
            <p:nvPr/>
          </p:nvPicPr>
          <p:blipFill>
            <a:blip r:embed="rId6">
              <a:alphaModFix/>
            </a:blip>
            <a:stretch>
              <a:fillRect/>
            </a:stretch>
          </p:blipFill>
          <p:spPr>
            <a:xfrm>
              <a:off x="4475774" y="4323275"/>
              <a:ext cx="1113949" cy="752247"/>
            </a:xfrm>
            <a:prstGeom prst="rect">
              <a:avLst/>
            </a:prstGeom>
            <a:noFill/>
            <a:ln>
              <a:noFill/>
            </a:ln>
          </p:spPr>
        </p:pic>
        <p:sp>
          <p:nvSpPr>
            <p:cNvPr id="367" name="Shape 367"/>
            <p:cNvSpPr/>
            <p:nvPr/>
          </p:nvSpPr>
          <p:spPr>
            <a:xfrm>
              <a:off x="5910082" y="4490805"/>
              <a:ext cx="307199" cy="233699"/>
            </a:xfrm>
            <a:prstGeom prst="mathPlus">
              <a:avLst>
                <a:gd fmla="val 23520" name="adj1"/>
              </a:avLst>
            </a:prstGeom>
            <a:solidFill>
              <a:srgbClr val="CCCCCC"/>
            </a:solidFill>
            <a:ln cap="flat" cmpd="sng" w="19050">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68" name="Shape 368"/>
            <p:cNvPicPr preferRelativeResize="0"/>
            <p:nvPr/>
          </p:nvPicPr>
          <p:blipFill>
            <a:blip r:embed="rId7">
              <a:alphaModFix/>
            </a:blip>
            <a:stretch>
              <a:fillRect/>
            </a:stretch>
          </p:blipFill>
          <p:spPr>
            <a:xfrm>
              <a:off x="6421676" y="4429723"/>
              <a:ext cx="1428650" cy="465150"/>
            </a:xfrm>
            <a:prstGeom prst="rect">
              <a:avLst/>
            </a:prstGeom>
            <a:noFill/>
            <a:ln>
              <a:noFill/>
            </a:ln>
          </p:spPr>
        </p:pic>
      </p:grpSp>
      <p:sp>
        <p:nvSpPr>
          <p:cNvPr id="369" name="Shape 369"/>
          <p:cNvSpPr txBox="1"/>
          <p:nvPr/>
        </p:nvSpPr>
        <p:spPr>
          <a:xfrm>
            <a:off x="363675" y="1356112"/>
            <a:ext cx="3162899" cy="6464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1. styling algorithms</a:t>
            </a:r>
          </a:p>
        </p:txBody>
      </p:sp>
      <p:sp>
        <p:nvSpPr>
          <p:cNvPr id="370" name="Shape 370"/>
          <p:cNvSpPr txBox="1"/>
          <p:nvPr/>
        </p:nvSpPr>
        <p:spPr>
          <a:xfrm>
            <a:off x="363675" y="2889625"/>
            <a:ext cx="3734399" cy="6464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2. smart fix assignments</a:t>
            </a:r>
          </a:p>
        </p:txBody>
      </p:sp>
      <p:sp>
        <p:nvSpPr>
          <p:cNvPr id="371" name="Shape 371"/>
          <p:cNvSpPr txBox="1"/>
          <p:nvPr/>
        </p:nvSpPr>
        <p:spPr>
          <a:xfrm>
            <a:off x="363675" y="3930875"/>
            <a:ext cx="3547500" cy="646499"/>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3. stats and analyses</a:t>
            </a:r>
          </a:p>
        </p:txBody>
      </p:sp>
    </p:spTree>
  </p:cSld>
  <p:clrMapOvr>
    <a:masterClrMapping/>
  </p:clrMapOvr>
  <p:transition spd="slow">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2" name="Shape 1132"/>
        <p:cNvGrpSpPr/>
        <p:nvPr/>
      </p:nvGrpSpPr>
      <p:grpSpPr>
        <a:xfrm>
          <a:off x="0" y="0"/>
          <a:ext cx="0" cy="0"/>
          <a:chOff x="0" y="0"/>
          <a:chExt cx="0" cy="0"/>
        </a:xfrm>
      </p:grpSpPr>
      <p:pic>
        <p:nvPicPr>
          <p:cNvPr id="1133" name="Shape 1133"/>
          <p:cNvPicPr preferRelativeResize="0"/>
          <p:nvPr/>
        </p:nvPicPr>
        <p:blipFill>
          <a:blip r:embed="rId3">
            <a:alphaModFix/>
          </a:blip>
          <a:stretch>
            <a:fillRect/>
          </a:stretch>
        </p:blipFill>
        <p:spPr>
          <a:xfrm>
            <a:off x="2284075" y="2392625"/>
            <a:ext cx="2242075" cy="2242075"/>
          </a:xfrm>
          <a:prstGeom prst="rect">
            <a:avLst/>
          </a:prstGeom>
          <a:noFill/>
          <a:ln>
            <a:noFill/>
          </a:ln>
        </p:spPr>
      </p:pic>
      <p:pic>
        <p:nvPicPr>
          <p:cNvPr id="1134" name="Shape 1134"/>
          <p:cNvPicPr preferRelativeResize="0"/>
          <p:nvPr/>
        </p:nvPicPr>
        <p:blipFill>
          <a:blip r:embed="rId4">
            <a:alphaModFix/>
          </a:blip>
          <a:stretch>
            <a:fillRect/>
          </a:stretch>
        </p:blipFill>
        <p:spPr>
          <a:xfrm>
            <a:off x="0" y="2392625"/>
            <a:ext cx="2242075" cy="2242075"/>
          </a:xfrm>
          <a:prstGeom prst="rect">
            <a:avLst/>
          </a:prstGeom>
          <a:noFill/>
          <a:ln>
            <a:noFill/>
          </a:ln>
        </p:spPr>
      </p:pic>
      <p:pic>
        <p:nvPicPr>
          <p:cNvPr id="1135" name="Shape 1135"/>
          <p:cNvPicPr preferRelativeResize="0"/>
          <p:nvPr/>
        </p:nvPicPr>
        <p:blipFill>
          <a:blip r:embed="rId5">
            <a:alphaModFix/>
          </a:blip>
          <a:stretch>
            <a:fillRect/>
          </a:stretch>
        </p:blipFill>
        <p:spPr>
          <a:xfrm>
            <a:off x="4568150" y="2392625"/>
            <a:ext cx="2242075" cy="2242075"/>
          </a:xfrm>
          <a:prstGeom prst="rect">
            <a:avLst/>
          </a:prstGeom>
          <a:noFill/>
          <a:ln>
            <a:noFill/>
          </a:ln>
        </p:spPr>
      </p:pic>
      <p:pic>
        <p:nvPicPr>
          <p:cNvPr id="1136" name="Shape 1136"/>
          <p:cNvPicPr preferRelativeResize="0"/>
          <p:nvPr/>
        </p:nvPicPr>
        <p:blipFill>
          <a:blip r:embed="rId6">
            <a:alphaModFix/>
          </a:blip>
          <a:stretch>
            <a:fillRect/>
          </a:stretch>
        </p:blipFill>
        <p:spPr>
          <a:xfrm>
            <a:off x="6852225" y="2392625"/>
            <a:ext cx="2242075" cy="2242075"/>
          </a:xfrm>
          <a:prstGeom prst="rect">
            <a:avLst/>
          </a:prstGeom>
          <a:noFill/>
          <a:ln>
            <a:noFill/>
          </a:ln>
        </p:spPr>
      </p:pic>
      <p:cxnSp>
        <p:nvCxnSpPr>
          <p:cNvPr id="1137" name="Shape 1137"/>
          <p:cNvCxnSpPr/>
          <p:nvPr/>
        </p:nvCxnSpPr>
        <p:spPr>
          <a:xfrm>
            <a:off x="197825" y="1911875"/>
            <a:ext cx="464399" cy="627899"/>
          </a:xfrm>
          <a:prstGeom prst="straightConnector1">
            <a:avLst/>
          </a:prstGeom>
          <a:noFill/>
          <a:ln cap="flat" cmpd="sng" w="38100">
            <a:solidFill>
              <a:srgbClr val="000000"/>
            </a:solidFill>
            <a:prstDash val="solid"/>
            <a:round/>
            <a:headEnd len="lg" w="lg" type="none"/>
            <a:tailEnd len="lg" w="lg" type="triangle"/>
          </a:ln>
        </p:spPr>
      </p:cxnSp>
      <p:sp>
        <p:nvSpPr>
          <p:cNvPr id="1138" name="Shape 1138"/>
          <p:cNvSpPr txBox="1"/>
          <p:nvPr>
            <p:ph type="title"/>
          </p:nvPr>
        </p:nvSpPr>
        <p:spPr>
          <a:xfrm>
            <a:off x="457200" y="205971"/>
            <a:ext cx="8229600" cy="1650300"/>
          </a:xfrm>
          <a:prstGeom prst="rect">
            <a:avLst/>
          </a:prstGeom>
          <a:solidFill>
            <a:srgbClr val="FFFFFF"/>
          </a:solidFill>
        </p:spPr>
        <p:txBody>
          <a:bodyPr anchorCtr="0" anchor="t" bIns="91425" lIns="91425" rIns="91425" tIns="91425">
            <a:noAutofit/>
          </a:bodyPr>
          <a:lstStyle/>
          <a:p>
            <a:pPr lvl="0" rtl="0">
              <a:spcBef>
                <a:spcPts val="0"/>
              </a:spcBef>
              <a:buNone/>
            </a:pPr>
            <a:r>
              <a:rPr lang="en"/>
              <a:t>Clients that </a:t>
            </a:r>
            <a:r>
              <a:rPr lang="en" u="sng"/>
              <a:t>bought</a:t>
            </a:r>
          </a:p>
          <a:p>
            <a:pPr lvl="0" rtl="0">
              <a:spcBef>
                <a:spcPts val="0"/>
              </a:spcBef>
              <a:buNone/>
            </a:pPr>
            <a:r>
              <a:rPr lang="en"/>
              <a:t>this item also </a:t>
            </a:r>
            <a:r>
              <a:rPr lang="en" u="sng"/>
              <a:t>bought</a:t>
            </a:r>
            <a:r>
              <a:rPr lang="en"/>
              <a:t> these items</a:t>
            </a:r>
          </a:p>
        </p:txBody>
      </p:sp>
      <p:sp>
        <p:nvSpPr>
          <p:cNvPr id="1139" name="Shape 1139"/>
          <p:cNvSpPr txBox="1"/>
          <p:nvPr>
            <p:ph type="title"/>
          </p:nvPr>
        </p:nvSpPr>
        <p:spPr>
          <a:xfrm>
            <a:off x="457200" y="205971"/>
            <a:ext cx="8229600" cy="1650300"/>
          </a:xfrm>
          <a:prstGeom prst="rect">
            <a:avLst/>
          </a:prstGeom>
          <a:solidFill>
            <a:srgbClr val="FFFFFF"/>
          </a:solidFill>
        </p:spPr>
        <p:txBody>
          <a:bodyPr anchorCtr="0" anchor="t" bIns="91425" lIns="91425" rIns="91425" tIns="91425">
            <a:noAutofit/>
          </a:bodyPr>
          <a:lstStyle/>
          <a:p>
            <a:pPr lvl="0" rtl="0">
              <a:spcBef>
                <a:spcPts val="0"/>
              </a:spcBef>
              <a:buNone/>
            </a:pPr>
            <a:r>
              <a:rPr lang="en"/>
              <a:t>Clients that </a:t>
            </a:r>
            <a:r>
              <a:rPr lang="en" u="sng"/>
              <a:t>liked the style of</a:t>
            </a:r>
          </a:p>
          <a:p>
            <a:pPr lvl="0" rtl="0">
              <a:spcBef>
                <a:spcPts val="0"/>
              </a:spcBef>
              <a:buNone/>
            </a:pPr>
            <a:r>
              <a:rPr lang="en"/>
              <a:t>this item also </a:t>
            </a:r>
            <a:r>
              <a:rPr lang="en" u="sng"/>
              <a:t>liked    </a:t>
            </a:r>
            <a:r>
              <a:rPr lang="en"/>
              <a:t> these items</a:t>
            </a:r>
          </a:p>
        </p:txBody>
      </p:sp>
      <p:sp>
        <p:nvSpPr>
          <p:cNvPr id="1140" name="Shape 1140"/>
          <p:cNvSpPr txBox="1"/>
          <p:nvPr>
            <p:ph type="title"/>
          </p:nvPr>
        </p:nvSpPr>
        <p:spPr>
          <a:xfrm>
            <a:off x="457200" y="205971"/>
            <a:ext cx="8229600" cy="1650300"/>
          </a:xfrm>
          <a:prstGeom prst="rect">
            <a:avLst/>
          </a:prstGeom>
          <a:solidFill>
            <a:srgbClr val="FFFFFF"/>
          </a:solidFill>
        </p:spPr>
        <p:txBody>
          <a:bodyPr anchorCtr="0" anchor="t" bIns="91425" lIns="91425" rIns="91425" tIns="91425">
            <a:noAutofit/>
          </a:bodyPr>
          <a:lstStyle/>
          <a:p>
            <a:pPr lvl="0" rtl="0">
              <a:spcBef>
                <a:spcPts val="0"/>
              </a:spcBef>
              <a:buNone/>
            </a:pPr>
            <a:r>
              <a:rPr lang="en"/>
              <a:t>Clients that </a:t>
            </a:r>
            <a:r>
              <a:rPr lang="en" u="sng"/>
              <a:t>liked the size of</a:t>
            </a:r>
          </a:p>
          <a:p>
            <a:pPr lvl="0" rtl="0">
              <a:spcBef>
                <a:spcPts val="0"/>
              </a:spcBef>
              <a:buNone/>
            </a:pPr>
            <a:r>
              <a:rPr lang="en"/>
              <a:t>this item also </a:t>
            </a:r>
            <a:r>
              <a:rPr lang="en" u="sng"/>
              <a:t>liked    </a:t>
            </a:r>
            <a:r>
              <a:rPr lang="en"/>
              <a:t> these items</a:t>
            </a:r>
          </a:p>
        </p:txBody>
      </p:sp>
      <p:sp>
        <p:nvSpPr>
          <p:cNvPr id="1141" name="Shape 1141"/>
          <p:cNvSpPr txBox="1"/>
          <p:nvPr>
            <p:ph type="title"/>
          </p:nvPr>
        </p:nvSpPr>
        <p:spPr>
          <a:xfrm>
            <a:off x="457200" y="205974"/>
            <a:ext cx="8229600" cy="1272899"/>
          </a:xfrm>
          <a:prstGeom prst="rect">
            <a:avLst/>
          </a:prstGeom>
          <a:solidFill>
            <a:srgbClr val="FFFFFF"/>
          </a:solidFill>
        </p:spPr>
        <p:txBody>
          <a:bodyPr anchorCtr="0" anchor="t" bIns="91425" lIns="91425" rIns="91425" tIns="91425">
            <a:noAutofit/>
          </a:bodyPr>
          <a:lstStyle/>
          <a:p>
            <a:pPr lvl="0" rtl="0">
              <a:spcBef>
                <a:spcPts val="0"/>
              </a:spcBef>
              <a:buNone/>
            </a:pPr>
            <a:r>
              <a:rPr b="0" i="1" lang="en">
                <a:latin typeface="Helvetica Neue"/>
                <a:ea typeface="Helvetica Neue"/>
                <a:cs typeface="Helvetica Neue"/>
                <a:sym typeface="Helvetica Neue"/>
              </a:rPr>
              <a:t>clients that </a:t>
            </a:r>
            <a:r>
              <a:rPr b="0" i="1" lang="en" u="sng">
                <a:latin typeface="Helvetica Neue"/>
                <a:ea typeface="Helvetica Neue"/>
                <a:cs typeface="Helvetica Neue"/>
                <a:sym typeface="Helvetica Neue"/>
              </a:rPr>
              <a:t>liked the fit of</a:t>
            </a:r>
          </a:p>
          <a:p>
            <a:pPr lvl="0" rtl="0">
              <a:spcBef>
                <a:spcPts val="0"/>
              </a:spcBef>
              <a:buNone/>
            </a:pPr>
            <a:r>
              <a:rPr b="0" i="1" lang="en">
                <a:latin typeface="Helvetica Neue"/>
                <a:ea typeface="Helvetica Neue"/>
                <a:cs typeface="Helvetica Neue"/>
                <a:sym typeface="Helvetica Neue"/>
              </a:rPr>
              <a:t>this item also </a:t>
            </a:r>
            <a:r>
              <a:rPr b="0" i="1" lang="en" u="sng">
                <a:latin typeface="Helvetica Neue"/>
                <a:ea typeface="Helvetica Neue"/>
                <a:cs typeface="Helvetica Neue"/>
                <a:sym typeface="Helvetica Neue"/>
              </a:rPr>
              <a:t>liked    </a:t>
            </a:r>
            <a:r>
              <a:rPr b="0" i="1" lang="en">
                <a:latin typeface="Helvetica Neue"/>
                <a:ea typeface="Helvetica Neue"/>
                <a:cs typeface="Helvetica Neue"/>
                <a:sym typeface="Helvetica Neue"/>
              </a:rPr>
              <a:t> these items</a:t>
            </a:r>
          </a:p>
        </p:txBody>
      </p:sp>
      <p:sp>
        <p:nvSpPr>
          <p:cNvPr id="1142" name="Shape 1142"/>
          <p:cNvSpPr txBox="1"/>
          <p:nvPr>
            <p:ph idx="1" type="body"/>
          </p:nvPr>
        </p:nvSpPr>
        <p:spPr>
          <a:xfrm>
            <a:off x="0" y="1428750"/>
            <a:ext cx="9144000" cy="771600"/>
          </a:xfrm>
          <a:prstGeom prst="rect">
            <a:avLst/>
          </a:prstGeom>
        </p:spPr>
        <p:txBody>
          <a:bodyPr anchorCtr="0" anchor="t" bIns="91425" lIns="91425" rIns="91425" tIns="91425">
            <a:noAutofit/>
          </a:bodyPr>
          <a:lstStyle/>
          <a:p>
            <a:pPr lvl="0" rtl="0" algn="ctr">
              <a:spcBef>
                <a:spcPts val="0"/>
              </a:spcBef>
              <a:buNone/>
            </a:pPr>
            <a:r>
              <a:rPr lang="en">
                <a:solidFill>
                  <a:srgbClr val="666666"/>
                </a:solidFill>
                <a:latin typeface="Helvetica Neue"/>
                <a:ea typeface="Helvetica Neue"/>
                <a:cs typeface="Helvetica Neue"/>
                <a:sym typeface="Helvetica Neue"/>
              </a:rPr>
              <a:t>“classic” recommendation engine, e.g. amazon</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500"/>
                                        <p:tgtEl>
                                          <p:spTgt spid="1133"/>
                                        </p:tgtEl>
                                      </p:cBhvr>
                                    </p:animEffect>
                                  </p:childTnLst>
                                </p:cTn>
                              </p:par>
                              <p:par>
                                <p:cTn fill="hold" nodeType="withEffect" presetClass="entr" presetID="10" presetSubtype="0">
                                  <p:stCondLst>
                                    <p:cond delay="0"/>
                                  </p:stCondLst>
                                  <p:childTnLst>
                                    <p:set>
                                      <p:cBhvr>
                                        <p:cTn dur="1" fill="hold">
                                          <p:stCondLst>
                                            <p:cond delay="0"/>
                                          </p:stCondLst>
                                        </p:cTn>
                                        <p:tgtEl>
                                          <p:spTgt spid="1135"/>
                                        </p:tgtEl>
                                        <p:attrNameLst>
                                          <p:attrName>style.visibility</p:attrName>
                                        </p:attrNameLst>
                                      </p:cBhvr>
                                      <p:to>
                                        <p:strVal val="visible"/>
                                      </p:to>
                                    </p:set>
                                    <p:animEffect filter="fade" transition="in">
                                      <p:cBhvr>
                                        <p:cTn dur="500"/>
                                        <p:tgtEl>
                                          <p:spTgt spid="1135"/>
                                        </p:tgtEl>
                                      </p:cBhvr>
                                    </p:animEffect>
                                  </p:childTnLst>
                                </p:cTn>
                              </p:par>
                              <p:par>
                                <p:cTn fill="hold" nodeType="withEffect" presetClass="entr" presetID="10" presetSubtype="0">
                                  <p:stCondLst>
                                    <p:cond delay="0"/>
                                  </p:stCondLst>
                                  <p:childTnLst>
                                    <p:set>
                                      <p:cBhvr>
                                        <p:cTn dur="1" fill="hold">
                                          <p:stCondLst>
                                            <p:cond delay="0"/>
                                          </p:stCondLst>
                                        </p:cTn>
                                        <p:tgtEl>
                                          <p:spTgt spid="1136"/>
                                        </p:tgtEl>
                                        <p:attrNameLst>
                                          <p:attrName>style.visibility</p:attrName>
                                        </p:attrNameLst>
                                      </p:cBhvr>
                                      <p:to>
                                        <p:strVal val="visible"/>
                                      </p:to>
                                    </p:set>
                                    <p:animEffect filter="fade" transition="in">
                                      <p:cBhvr>
                                        <p:cTn dur="500"/>
                                        <p:tgtEl>
                                          <p:spTgt spid="1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6" name="Shape 1146"/>
        <p:cNvGrpSpPr/>
        <p:nvPr/>
      </p:nvGrpSpPr>
      <p:grpSpPr>
        <a:xfrm>
          <a:off x="0" y="0"/>
          <a:ext cx="0" cy="0"/>
          <a:chOff x="0" y="0"/>
          <a:chExt cx="0" cy="0"/>
        </a:xfrm>
      </p:grpSpPr>
      <p:sp>
        <p:nvSpPr>
          <p:cNvPr id="1147" name="Shape 1147"/>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let’s do a live demo</a:t>
            </a:r>
          </a:p>
        </p:txBody>
      </p:sp>
      <p:sp>
        <p:nvSpPr>
          <p:cNvPr id="1148" name="Shape 1148"/>
          <p:cNvSpPr txBox="1"/>
          <p:nvPr/>
        </p:nvSpPr>
        <p:spPr>
          <a:xfrm>
            <a:off x="759825" y="1194025"/>
            <a:ext cx="7798800" cy="3389999"/>
          </a:xfrm>
          <a:prstGeom prst="rect">
            <a:avLst/>
          </a:prstGeom>
          <a:noFill/>
          <a:ln>
            <a:noFill/>
          </a:ln>
        </p:spPr>
        <p:txBody>
          <a:bodyPr anchorCtr="0" anchor="t" bIns="91425" lIns="91425" rIns="91425" tIns="91425">
            <a:noAutofit/>
          </a:bodyPr>
          <a:lstStyle/>
          <a:p>
            <a:pPr lvl="0" rtl="0">
              <a:spcBef>
                <a:spcPts val="0"/>
              </a:spcBef>
              <a:buNone/>
            </a:pPr>
            <a:r>
              <a:rPr lang="en" u="sng">
                <a:solidFill>
                  <a:schemeClr val="hlink"/>
                </a:solidFill>
                <a:latin typeface="Helvetica Neue"/>
                <a:ea typeface="Helvetica Neue"/>
                <a:cs typeface="Helvetica Neue"/>
                <a:sym typeface="Helvetica Neue"/>
                <a:hlinkClick r:id="rId3"/>
              </a:rPr>
              <a:t>http://xanadu.vertigo.stitchfix.com/algo/rbm.gf_edgy_score_inferred/row/edgy_score_inferred4</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u="sng">
                <a:solidFill>
                  <a:schemeClr val="hlink"/>
                </a:solidFill>
                <a:latin typeface="Helvetica Neue"/>
                <a:ea typeface="Helvetica Neue"/>
                <a:cs typeface="Helvetica Neue"/>
                <a:sym typeface="Helvetica Neue"/>
                <a:hlinkClick r:id="rId4"/>
              </a:rPr>
              <a:t>http://xanadu.vertigo.stitchfix.com/algo/rbm.gf_preppy_score_inferred/row/preppy_score_inferred4</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u="sng">
                <a:solidFill>
                  <a:schemeClr val="hlink"/>
                </a:solidFill>
                <a:latin typeface="Helvetica Neue"/>
                <a:ea typeface="Helvetica Neue"/>
                <a:cs typeface="Helvetica Neue"/>
                <a:sym typeface="Helvetica Neue"/>
                <a:hlinkClick r:id="rId5"/>
              </a:rPr>
              <a:t>http://xanadu.vertigo.stitchfix.com/algo/test.pcf_relative_risk_lower_bound_sold_styleid/row/10038</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u="sng">
                <a:solidFill>
                  <a:schemeClr val="hlink"/>
                </a:solidFill>
                <a:latin typeface="Helvetica Neue"/>
                <a:ea typeface="Helvetica Neue"/>
                <a:cs typeface="Helvetica Neue"/>
                <a:sym typeface="Helvetica Neue"/>
                <a:hlinkClick r:id="rId6"/>
              </a:rPr>
              <a:t>http://xanadu.vertigo.stitchfix.com/algo/rbm.lda_styles_purchased/row/10038</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u="sng">
                <a:solidFill>
                  <a:schemeClr val="hlink"/>
                </a:solidFill>
                <a:latin typeface="Helvetica Neue"/>
                <a:ea typeface="Helvetica Neue"/>
                <a:cs typeface="Helvetica Neue"/>
                <a:sym typeface="Helvetica Neue"/>
                <a:hlinkClick r:id="rId7"/>
              </a:rPr>
              <a:t>http://xanadu.vertigo.stitchfix.com/algo/test.alexnet_fc7_euclid/row/10038</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rPr lang="en" u="sng">
                <a:solidFill>
                  <a:schemeClr val="hlink"/>
                </a:solidFill>
                <a:latin typeface="Helvetica Neue"/>
                <a:ea typeface="Helvetica Neue"/>
                <a:cs typeface="Helvetica Neue"/>
                <a:sym typeface="Helvetica Neue"/>
                <a:hlinkClick r:id="rId8"/>
              </a:rPr>
              <a:t>http://xanadu.vertigo.stitchfix.com/algo/test.styleid2vec/row/10038</a:t>
            </a: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a:p>
            <a:pPr lvl="0" rtl="0">
              <a:spcBef>
                <a:spcPts val="0"/>
              </a:spcBef>
              <a:buNone/>
            </a:pPr>
            <a:r>
              <a:t/>
            </a:r>
            <a:endParaRPr>
              <a:latin typeface="Helvetica Neue"/>
              <a:ea typeface="Helvetica Neue"/>
              <a:cs typeface="Helvetica Neue"/>
              <a:sym typeface="Helvetica Neue"/>
            </a:endParaRPr>
          </a:p>
          <a:p>
            <a:pPr lvl="0">
              <a:spcBef>
                <a:spcPts val="0"/>
              </a:spcBef>
              <a:buNone/>
            </a:pPr>
            <a:r>
              <a:t/>
            </a:r>
            <a:endParaRPr>
              <a:latin typeface="Helvetica Neue"/>
              <a:ea typeface="Helvetica Neue"/>
              <a:cs typeface="Helvetica Neue"/>
              <a:sym typeface="Helvetica Neue"/>
            </a:endParaRPr>
          </a:p>
        </p:txBody>
      </p:sp>
    </p:spTree>
  </p:cSld>
  <p:clrMapOvr>
    <a:masterClrMapping/>
  </p:clrMapOvr>
  <p:transition spd="slow">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2" name="Shape 1152"/>
        <p:cNvGrpSpPr/>
        <p:nvPr/>
      </p:nvGrpSpPr>
      <p:grpSpPr>
        <a:xfrm>
          <a:off x="0" y="0"/>
          <a:ext cx="0" cy="0"/>
          <a:chOff x="0" y="0"/>
          <a:chExt cx="0" cy="0"/>
        </a:xfrm>
      </p:grpSpPr>
      <p:sp>
        <p:nvSpPr>
          <p:cNvPr id="1153" name="Shape 1153"/>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b="0" i="1" lang="en">
                <a:latin typeface="Helvetica Neue"/>
                <a:ea typeface="Helvetica Neue"/>
                <a:cs typeface="Helvetica Neue"/>
                <a:sym typeface="Helvetica Neue"/>
              </a:rPr>
              <a:t>smart fix assignments 1.0</a:t>
            </a:r>
          </a:p>
        </p:txBody>
      </p:sp>
      <p:pic>
        <p:nvPicPr>
          <p:cNvPr id="1154" name="Shape 1154"/>
          <p:cNvPicPr preferRelativeResize="0"/>
          <p:nvPr/>
        </p:nvPicPr>
        <p:blipFill>
          <a:blip r:embed="rId3">
            <a:alphaModFix/>
          </a:blip>
          <a:stretch>
            <a:fillRect/>
          </a:stretch>
        </p:blipFill>
        <p:spPr>
          <a:xfrm>
            <a:off x="910400" y="1063375"/>
            <a:ext cx="7219950" cy="2505075"/>
          </a:xfrm>
          <a:prstGeom prst="rect">
            <a:avLst/>
          </a:prstGeom>
          <a:noFill/>
          <a:ln>
            <a:noFill/>
          </a:ln>
        </p:spPr>
      </p:pic>
      <p:pic>
        <p:nvPicPr>
          <p:cNvPr id="1155" name="Shape 1155"/>
          <p:cNvPicPr preferRelativeResize="0"/>
          <p:nvPr/>
        </p:nvPicPr>
        <p:blipFill>
          <a:blip r:embed="rId4">
            <a:alphaModFix/>
          </a:blip>
          <a:stretch>
            <a:fillRect/>
          </a:stretch>
        </p:blipFill>
        <p:spPr>
          <a:xfrm>
            <a:off x="1077087" y="3736275"/>
            <a:ext cx="6886575" cy="600075"/>
          </a:xfrm>
          <a:prstGeom prst="rect">
            <a:avLst/>
          </a:prstGeom>
          <a:noFill/>
          <a:ln>
            <a:noFill/>
          </a:ln>
        </p:spPr>
      </p:pic>
      <p:sp>
        <p:nvSpPr>
          <p:cNvPr id="1156" name="Shape 1156"/>
          <p:cNvSpPr/>
          <p:nvPr/>
        </p:nvSpPr>
        <p:spPr>
          <a:xfrm>
            <a:off x="5583175" y="3791250"/>
            <a:ext cx="962400" cy="257099"/>
          </a:xfrm>
          <a:prstGeom prst="rect">
            <a:avLst/>
          </a:prstGeom>
          <a:solidFill>
            <a:srgbClr val="000000"/>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0" name="Shape 1160"/>
        <p:cNvGrpSpPr/>
        <p:nvPr/>
      </p:nvGrpSpPr>
      <p:grpSpPr>
        <a:xfrm>
          <a:off x="0" y="0"/>
          <a:ext cx="0" cy="0"/>
          <a:chOff x="0" y="0"/>
          <a:chExt cx="0" cy="0"/>
        </a:xfrm>
      </p:grpSpPr>
      <p:sp>
        <p:nvSpPr>
          <p:cNvPr id="1161" name="Shape 1161"/>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b="0" i="1" lang="en">
                <a:latin typeface="Helvetica Neue"/>
                <a:ea typeface="Helvetica Neue"/>
                <a:cs typeface="Helvetica Neue"/>
                <a:sym typeface="Helvetica Neue"/>
              </a:rPr>
              <a:t>smart fix experiments</a:t>
            </a:r>
          </a:p>
        </p:txBody>
      </p:sp>
      <p:sp>
        <p:nvSpPr>
          <p:cNvPr id="1162" name="Shape 1162"/>
          <p:cNvSpPr txBox="1"/>
          <p:nvPr/>
        </p:nvSpPr>
        <p:spPr>
          <a:xfrm>
            <a:off x="6163900" y="205975"/>
            <a:ext cx="4778400" cy="5574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FF0000"/>
                </a:solidFill>
                <a:latin typeface="Trebuchet MS"/>
                <a:ea typeface="Trebuchet MS"/>
                <a:cs typeface="Trebuchet MS"/>
                <a:sym typeface="Trebuchet MS"/>
              </a:rPr>
              <a:t>A</a:t>
            </a:r>
            <a:r>
              <a:rPr lang="en" sz="4800">
                <a:latin typeface="Trebuchet MS"/>
                <a:ea typeface="Trebuchet MS"/>
                <a:cs typeface="Trebuchet MS"/>
                <a:sym typeface="Trebuchet MS"/>
              </a:rPr>
              <a:t> / </a:t>
            </a:r>
            <a:r>
              <a:rPr lang="en" sz="4800">
                <a:solidFill>
                  <a:srgbClr val="0000FF"/>
                </a:solidFill>
                <a:latin typeface="Trebuchet MS"/>
                <a:ea typeface="Trebuchet MS"/>
                <a:cs typeface="Trebuchet MS"/>
                <a:sym typeface="Trebuchet MS"/>
              </a:rPr>
              <a:t>B</a:t>
            </a:r>
          </a:p>
        </p:txBody>
      </p:sp>
      <p:sp>
        <p:nvSpPr>
          <p:cNvPr id="1163" name="Shape 1163"/>
          <p:cNvSpPr txBox="1"/>
          <p:nvPr/>
        </p:nvSpPr>
        <p:spPr>
          <a:xfrm>
            <a:off x="1185300" y="2945751"/>
            <a:ext cx="4778400" cy="5574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client lives</a:t>
            </a:r>
          </a:p>
          <a:p>
            <a:pPr lvl="0" rtl="0">
              <a:spcBef>
                <a:spcPts val="0"/>
              </a:spcBef>
              <a:buNone/>
            </a:pPr>
            <a:r>
              <a:rPr lang="en">
                <a:latin typeface="Helvetica Neue"/>
                <a:ea typeface="Helvetica Neue"/>
                <a:cs typeface="Helvetica Neue"/>
                <a:sym typeface="Helvetica Neue"/>
              </a:rPr>
              <a:t>in austin</a:t>
            </a:r>
          </a:p>
        </p:txBody>
      </p:sp>
      <p:cxnSp>
        <p:nvCxnSpPr>
          <p:cNvPr id="1164" name="Shape 1164"/>
          <p:cNvCxnSpPr/>
          <p:nvPr/>
        </p:nvCxnSpPr>
        <p:spPr>
          <a:xfrm flipH="1" rot="10800000">
            <a:off x="3898100" y="2696901"/>
            <a:ext cx="846299" cy="522599"/>
          </a:xfrm>
          <a:prstGeom prst="straightConnector1">
            <a:avLst/>
          </a:prstGeom>
          <a:noFill/>
          <a:ln cap="flat" cmpd="sng" w="19050">
            <a:solidFill>
              <a:schemeClr val="dk2"/>
            </a:solidFill>
            <a:prstDash val="solid"/>
            <a:round/>
            <a:headEnd len="lg" w="lg" type="none"/>
            <a:tailEnd len="lg" w="lg" type="triangle"/>
          </a:ln>
        </p:spPr>
      </p:cxnSp>
      <p:cxnSp>
        <p:nvCxnSpPr>
          <p:cNvPr id="1165" name="Shape 1165"/>
          <p:cNvCxnSpPr/>
          <p:nvPr/>
        </p:nvCxnSpPr>
        <p:spPr>
          <a:xfrm>
            <a:off x="3898100" y="3322176"/>
            <a:ext cx="846299" cy="522599"/>
          </a:xfrm>
          <a:prstGeom prst="straightConnector1">
            <a:avLst/>
          </a:prstGeom>
          <a:noFill/>
          <a:ln cap="flat" cmpd="sng" w="19050">
            <a:solidFill>
              <a:schemeClr val="dk2"/>
            </a:solidFill>
            <a:prstDash val="solid"/>
            <a:round/>
            <a:headEnd len="lg" w="lg" type="none"/>
            <a:tailEnd len="lg" w="lg" type="triangle"/>
          </a:ln>
        </p:spPr>
      </p:cxnSp>
      <p:sp>
        <p:nvSpPr>
          <p:cNvPr id="1166" name="Shape 1166"/>
          <p:cNvSpPr txBox="1"/>
          <p:nvPr/>
        </p:nvSpPr>
        <p:spPr>
          <a:xfrm>
            <a:off x="4835550" y="2487901"/>
            <a:ext cx="4778400" cy="5574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stylist lives in austin</a:t>
            </a:r>
          </a:p>
        </p:txBody>
      </p:sp>
      <p:sp>
        <p:nvSpPr>
          <p:cNvPr id="1167" name="Shape 1167"/>
          <p:cNvSpPr txBox="1"/>
          <p:nvPr/>
        </p:nvSpPr>
        <p:spPr>
          <a:xfrm>
            <a:off x="4835550" y="3660601"/>
            <a:ext cx="4778400" cy="557400"/>
          </a:xfrm>
          <a:prstGeom prst="rect">
            <a:avLst/>
          </a:prstGeom>
          <a:noFill/>
          <a:ln>
            <a:noFill/>
          </a:ln>
        </p:spPr>
        <p:txBody>
          <a:bodyPr anchorCtr="0" anchor="t" bIns="91425" lIns="91425" rIns="91425" tIns="91425">
            <a:noAutofit/>
          </a:bodyPr>
          <a:lstStyle/>
          <a:p>
            <a:pPr lvl="0" rtl="0">
              <a:spcBef>
                <a:spcPts val="0"/>
              </a:spcBef>
              <a:buNone/>
            </a:pPr>
            <a:r>
              <a:rPr lang="en">
                <a:latin typeface="Helvetica Neue"/>
                <a:ea typeface="Helvetica Neue"/>
                <a:cs typeface="Helvetica Neue"/>
                <a:sym typeface="Helvetica Neue"/>
              </a:rPr>
              <a:t>stylist does not live in austin</a:t>
            </a:r>
          </a:p>
        </p:txBody>
      </p:sp>
      <p:cxnSp>
        <p:nvCxnSpPr>
          <p:cNvPr id="1168" name="Shape 1168"/>
          <p:cNvCxnSpPr/>
          <p:nvPr/>
        </p:nvCxnSpPr>
        <p:spPr>
          <a:xfrm>
            <a:off x="2164250" y="3261001"/>
            <a:ext cx="812999" cy="8399"/>
          </a:xfrm>
          <a:prstGeom prst="straightConnector1">
            <a:avLst/>
          </a:prstGeom>
          <a:noFill/>
          <a:ln cap="flat" cmpd="sng" w="19050">
            <a:solidFill>
              <a:schemeClr val="dk2"/>
            </a:solidFill>
            <a:prstDash val="solid"/>
            <a:round/>
            <a:headEnd len="lg" w="lg" type="none"/>
            <a:tailEnd len="lg" w="lg" type="triangle"/>
          </a:ln>
        </p:spPr>
      </p:cxnSp>
      <p:pic>
        <p:nvPicPr>
          <p:cNvPr id="1169" name="Shape 1169"/>
          <p:cNvPicPr preferRelativeResize="0"/>
          <p:nvPr/>
        </p:nvPicPr>
        <p:blipFill>
          <a:blip r:embed="rId3">
            <a:alphaModFix/>
          </a:blip>
          <a:stretch>
            <a:fillRect/>
          </a:stretch>
        </p:blipFill>
        <p:spPr>
          <a:xfrm>
            <a:off x="3123200" y="2945751"/>
            <a:ext cx="733421" cy="557400"/>
          </a:xfrm>
          <a:prstGeom prst="rect">
            <a:avLst/>
          </a:prstGeom>
          <a:noFill/>
          <a:ln>
            <a:noFill/>
          </a:ln>
        </p:spPr>
      </p:pic>
      <p:sp>
        <p:nvSpPr>
          <p:cNvPr id="1170" name="Shape 1170"/>
          <p:cNvSpPr txBox="1"/>
          <p:nvPr/>
        </p:nvSpPr>
        <p:spPr>
          <a:xfrm>
            <a:off x="582450" y="951650"/>
            <a:ext cx="5460899" cy="1118999"/>
          </a:xfrm>
          <a:prstGeom prst="rect">
            <a:avLst/>
          </a:prstGeom>
          <a:noFill/>
          <a:ln>
            <a:noFill/>
          </a:ln>
        </p:spPr>
        <p:txBody>
          <a:bodyPr anchorCtr="0" anchor="ctr" bIns="91425" lIns="91425" rIns="91425" tIns="91425">
            <a:noAutofit/>
          </a:bodyPr>
          <a:lstStyle/>
          <a:p>
            <a:pPr lvl="0" rtl="0">
              <a:spcBef>
                <a:spcPts val="0"/>
              </a:spcBef>
              <a:buNone/>
            </a:pPr>
            <a:r>
              <a:rPr lang="en" sz="2400">
                <a:solidFill>
                  <a:schemeClr val="dk2"/>
                </a:solidFill>
                <a:latin typeface="Helvetica Neue"/>
                <a:ea typeface="Helvetica Neue"/>
                <a:cs typeface="Helvetica Neue"/>
                <a:sym typeface="Helvetica Neue"/>
              </a:rPr>
              <a:t>how should a fix be assigned?</a:t>
            </a:r>
          </a:p>
        </p:txBody>
      </p:sp>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4" name="Shape 1174"/>
        <p:cNvGrpSpPr/>
        <p:nvPr/>
      </p:nvGrpSpPr>
      <p:grpSpPr>
        <a:xfrm>
          <a:off x="0" y="0"/>
          <a:ext cx="0" cy="0"/>
          <a:chOff x="0" y="0"/>
          <a:chExt cx="0" cy="0"/>
        </a:xfrm>
      </p:grpSpPr>
      <p:sp>
        <p:nvSpPr>
          <p:cNvPr id="1175" name="Shape 1175"/>
          <p:cNvSpPr txBox="1"/>
          <p:nvPr>
            <p:ph type="title"/>
          </p:nvPr>
        </p:nvSpPr>
        <p:spPr>
          <a:xfrm>
            <a:off x="457200" y="90053"/>
            <a:ext cx="8229600" cy="857400"/>
          </a:xfrm>
          <a:prstGeom prst="rect">
            <a:avLst/>
          </a:prstGeom>
        </p:spPr>
        <p:txBody>
          <a:bodyPr anchorCtr="0" anchor="b" bIns="91425" lIns="91425" rIns="91425" tIns="91425">
            <a:noAutofit/>
          </a:bodyPr>
          <a:lstStyle/>
          <a:p>
            <a:pPr lvl="0" rtl="0" algn="ctr">
              <a:spcBef>
                <a:spcPts val="0"/>
              </a:spcBef>
              <a:buNone/>
            </a:pPr>
            <a:r>
              <a:rPr b="0" i="1" lang="en">
                <a:latin typeface="Helvetica Neue"/>
                <a:ea typeface="Helvetica Neue"/>
                <a:cs typeface="Helvetica Neue"/>
                <a:sym typeface="Helvetica Neue"/>
              </a:rPr>
              <a:t>fulfilling request notes</a:t>
            </a:r>
          </a:p>
        </p:txBody>
      </p:sp>
      <p:sp>
        <p:nvSpPr>
          <p:cNvPr id="1176" name="Shape 1176"/>
          <p:cNvSpPr txBox="1"/>
          <p:nvPr/>
        </p:nvSpPr>
        <p:spPr>
          <a:xfrm>
            <a:off x="96150" y="1313350"/>
            <a:ext cx="8517899" cy="857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44444"/>
                </a:solidFill>
              </a:rPr>
              <a:t>I am interested in a cute pair of stylish but casual shorts, also light colored jeans like you showed in the stich fix picture with the Justine Split Neck Top also would be great.</a:t>
            </a:r>
          </a:p>
        </p:txBody>
      </p:sp>
      <p:pic>
        <p:nvPicPr>
          <p:cNvPr id="1177" name="Shape 1177"/>
          <p:cNvPicPr preferRelativeResize="0"/>
          <p:nvPr/>
        </p:nvPicPr>
        <p:blipFill>
          <a:blip r:embed="rId3">
            <a:alphaModFix/>
          </a:blip>
          <a:stretch>
            <a:fillRect/>
          </a:stretch>
        </p:blipFill>
        <p:spPr>
          <a:xfrm>
            <a:off x="96150" y="902050"/>
            <a:ext cx="3135937" cy="488150"/>
          </a:xfrm>
          <a:prstGeom prst="rect">
            <a:avLst/>
          </a:prstGeom>
          <a:noFill/>
          <a:ln>
            <a:noFill/>
          </a:ln>
        </p:spPr>
      </p:pic>
    </p:spTree>
  </p:cSld>
  <p:clrMapOvr>
    <a:masterClrMapping/>
  </p:clrMapOvr>
  <p:transition spd="slow">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1" name="Shape 1181"/>
        <p:cNvGrpSpPr/>
        <p:nvPr/>
      </p:nvGrpSpPr>
      <p:grpSpPr>
        <a:xfrm>
          <a:off x="0" y="0"/>
          <a:ext cx="0" cy="0"/>
          <a:chOff x="0" y="0"/>
          <a:chExt cx="0" cy="0"/>
        </a:xfrm>
      </p:grpSpPr>
      <p:sp>
        <p:nvSpPr>
          <p:cNvPr id="1182" name="Shape 1182"/>
          <p:cNvSpPr txBox="1"/>
          <p:nvPr>
            <p:ph type="title"/>
          </p:nvPr>
        </p:nvSpPr>
        <p:spPr>
          <a:xfrm>
            <a:off x="457200" y="90053"/>
            <a:ext cx="8229600" cy="857400"/>
          </a:xfrm>
          <a:prstGeom prst="rect">
            <a:avLst/>
          </a:prstGeom>
        </p:spPr>
        <p:txBody>
          <a:bodyPr anchorCtr="0" anchor="b" bIns="91425" lIns="91425" rIns="91425" tIns="91425">
            <a:noAutofit/>
          </a:bodyPr>
          <a:lstStyle/>
          <a:p>
            <a:pPr lvl="0" rtl="0" algn="ctr">
              <a:spcBef>
                <a:spcPts val="0"/>
              </a:spcBef>
              <a:buNone/>
            </a:pPr>
            <a:r>
              <a:rPr b="0" i="1" lang="en">
                <a:latin typeface="Helvetica Neue"/>
                <a:ea typeface="Helvetica Neue"/>
                <a:cs typeface="Helvetica Neue"/>
                <a:sym typeface="Helvetica Neue"/>
              </a:rPr>
              <a:t>fulfilling request notes</a:t>
            </a:r>
          </a:p>
        </p:txBody>
      </p:sp>
      <p:sp>
        <p:nvSpPr>
          <p:cNvPr id="1183" name="Shape 1183"/>
          <p:cNvSpPr txBox="1"/>
          <p:nvPr/>
        </p:nvSpPr>
        <p:spPr>
          <a:xfrm>
            <a:off x="96150" y="1313350"/>
            <a:ext cx="8517899" cy="857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44444"/>
                </a:solidFill>
              </a:rPr>
              <a:t>I am interested in a cute pair of stylish but casual shorts, also light colored jeans like you showed in the stich fix picture with the Justine Split Neck Top also would be great.</a:t>
            </a:r>
          </a:p>
        </p:txBody>
      </p:sp>
      <p:pic>
        <p:nvPicPr>
          <p:cNvPr id="1184" name="Shape 1184"/>
          <p:cNvPicPr preferRelativeResize="0"/>
          <p:nvPr/>
        </p:nvPicPr>
        <p:blipFill>
          <a:blip r:embed="rId3">
            <a:alphaModFix/>
          </a:blip>
          <a:stretch>
            <a:fillRect/>
          </a:stretch>
        </p:blipFill>
        <p:spPr>
          <a:xfrm>
            <a:off x="96150" y="902050"/>
            <a:ext cx="3135937" cy="488150"/>
          </a:xfrm>
          <a:prstGeom prst="rect">
            <a:avLst/>
          </a:prstGeom>
          <a:noFill/>
          <a:ln>
            <a:noFill/>
          </a:ln>
        </p:spPr>
      </p:pic>
      <p:pic>
        <p:nvPicPr>
          <p:cNvPr id="1185" name="Shape 1185"/>
          <p:cNvPicPr preferRelativeResize="0"/>
          <p:nvPr/>
        </p:nvPicPr>
        <p:blipFill>
          <a:blip r:embed="rId4">
            <a:alphaModFix/>
          </a:blip>
          <a:stretch>
            <a:fillRect/>
          </a:stretch>
        </p:blipFill>
        <p:spPr>
          <a:xfrm>
            <a:off x="0" y="2979399"/>
            <a:ext cx="1984475" cy="1984475"/>
          </a:xfrm>
          <a:prstGeom prst="rect">
            <a:avLst/>
          </a:prstGeom>
          <a:noFill/>
          <a:ln>
            <a:noFill/>
          </a:ln>
        </p:spPr>
      </p:pic>
      <p:pic>
        <p:nvPicPr>
          <p:cNvPr id="1186" name="Shape 1186"/>
          <p:cNvPicPr preferRelativeResize="0"/>
          <p:nvPr/>
        </p:nvPicPr>
        <p:blipFill>
          <a:blip r:embed="rId5">
            <a:alphaModFix/>
          </a:blip>
          <a:stretch>
            <a:fillRect/>
          </a:stretch>
        </p:blipFill>
        <p:spPr>
          <a:xfrm>
            <a:off x="1796900" y="3000312"/>
            <a:ext cx="1942650" cy="1942650"/>
          </a:xfrm>
          <a:prstGeom prst="rect">
            <a:avLst/>
          </a:prstGeom>
          <a:noFill/>
          <a:ln>
            <a:noFill/>
          </a:ln>
        </p:spPr>
      </p:pic>
      <p:pic>
        <p:nvPicPr>
          <p:cNvPr id="1187" name="Shape 1187"/>
          <p:cNvPicPr preferRelativeResize="0"/>
          <p:nvPr/>
        </p:nvPicPr>
        <p:blipFill>
          <a:blip r:embed="rId6">
            <a:alphaModFix/>
          </a:blip>
          <a:stretch>
            <a:fillRect/>
          </a:stretch>
        </p:blipFill>
        <p:spPr>
          <a:xfrm>
            <a:off x="3678950" y="3000299"/>
            <a:ext cx="1984475" cy="1984500"/>
          </a:xfrm>
          <a:prstGeom prst="rect">
            <a:avLst/>
          </a:prstGeom>
          <a:noFill/>
          <a:ln>
            <a:noFill/>
          </a:ln>
        </p:spPr>
      </p:pic>
      <p:pic>
        <p:nvPicPr>
          <p:cNvPr id="1188" name="Shape 1188"/>
          <p:cNvPicPr preferRelativeResize="0"/>
          <p:nvPr/>
        </p:nvPicPr>
        <p:blipFill>
          <a:blip r:embed="rId7">
            <a:alphaModFix/>
          </a:blip>
          <a:stretch>
            <a:fillRect/>
          </a:stretch>
        </p:blipFill>
        <p:spPr>
          <a:xfrm>
            <a:off x="5445450" y="3000312"/>
            <a:ext cx="1942650" cy="1942650"/>
          </a:xfrm>
          <a:prstGeom prst="rect">
            <a:avLst/>
          </a:prstGeom>
          <a:noFill/>
          <a:ln>
            <a:noFill/>
          </a:ln>
        </p:spPr>
      </p:pic>
      <p:pic>
        <p:nvPicPr>
          <p:cNvPr id="1189" name="Shape 1189"/>
          <p:cNvPicPr preferRelativeResize="0"/>
          <p:nvPr/>
        </p:nvPicPr>
        <p:blipFill>
          <a:blip r:embed="rId8">
            <a:alphaModFix/>
          </a:blip>
          <a:stretch>
            <a:fillRect/>
          </a:stretch>
        </p:blipFill>
        <p:spPr>
          <a:xfrm>
            <a:off x="7201350" y="3000325"/>
            <a:ext cx="1942650" cy="1942650"/>
          </a:xfrm>
          <a:prstGeom prst="rect">
            <a:avLst/>
          </a:prstGeom>
          <a:noFill/>
          <a:ln>
            <a:noFill/>
          </a:ln>
        </p:spPr>
      </p:pic>
      <p:sp>
        <p:nvSpPr>
          <p:cNvPr id="1190" name="Shape 1190"/>
          <p:cNvSpPr txBox="1"/>
          <p:nvPr/>
        </p:nvSpPr>
        <p:spPr>
          <a:xfrm>
            <a:off x="170450" y="2494900"/>
            <a:ext cx="2586899" cy="3810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666666"/>
                </a:solidFill>
                <a:latin typeface="Helvetica Neue"/>
                <a:ea typeface="Helvetica Neue"/>
                <a:cs typeface="Helvetica Neue"/>
                <a:sym typeface="Helvetica Neue"/>
              </a:rPr>
              <a:t>top 5 styles</a:t>
            </a:r>
          </a:p>
        </p:txBody>
      </p:sp>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94" name="Shape 1194"/>
        <p:cNvGrpSpPr/>
        <p:nvPr/>
      </p:nvGrpSpPr>
      <p:grpSpPr>
        <a:xfrm>
          <a:off x="0" y="0"/>
          <a:ext cx="0" cy="0"/>
          <a:chOff x="0" y="0"/>
          <a:chExt cx="0" cy="0"/>
        </a:xfrm>
      </p:grpSpPr>
      <p:pic>
        <p:nvPicPr>
          <p:cNvPr id="1195" name="Shape 1195"/>
          <p:cNvPicPr preferRelativeResize="0"/>
          <p:nvPr/>
        </p:nvPicPr>
        <p:blipFill>
          <a:blip r:embed="rId3">
            <a:alphaModFix/>
          </a:blip>
          <a:stretch>
            <a:fillRect/>
          </a:stretch>
        </p:blipFill>
        <p:spPr>
          <a:xfrm>
            <a:off x="0" y="1549075"/>
            <a:ext cx="1694449" cy="1694449"/>
          </a:xfrm>
          <a:prstGeom prst="rect">
            <a:avLst/>
          </a:prstGeom>
          <a:noFill/>
          <a:ln>
            <a:noFill/>
          </a:ln>
        </p:spPr>
      </p:pic>
      <p:pic>
        <p:nvPicPr>
          <p:cNvPr id="1196" name="Shape 1196"/>
          <p:cNvPicPr preferRelativeResize="0"/>
          <p:nvPr/>
        </p:nvPicPr>
        <p:blipFill>
          <a:blip r:embed="rId4">
            <a:alphaModFix/>
          </a:blip>
          <a:stretch>
            <a:fillRect/>
          </a:stretch>
        </p:blipFill>
        <p:spPr>
          <a:xfrm>
            <a:off x="1694450" y="1483900"/>
            <a:ext cx="1759624" cy="1759624"/>
          </a:xfrm>
          <a:prstGeom prst="rect">
            <a:avLst/>
          </a:prstGeom>
          <a:noFill/>
          <a:ln>
            <a:noFill/>
          </a:ln>
        </p:spPr>
      </p:pic>
      <p:pic>
        <p:nvPicPr>
          <p:cNvPr id="1197" name="Shape 1197"/>
          <p:cNvPicPr preferRelativeResize="0"/>
          <p:nvPr/>
        </p:nvPicPr>
        <p:blipFill>
          <a:blip r:embed="rId5">
            <a:alphaModFix/>
          </a:blip>
          <a:stretch>
            <a:fillRect/>
          </a:stretch>
        </p:blipFill>
        <p:spPr>
          <a:xfrm>
            <a:off x="0" y="140379"/>
            <a:ext cx="9143999" cy="773640"/>
          </a:xfrm>
          <a:prstGeom prst="rect">
            <a:avLst/>
          </a:prstGeom>
          <a:noFill/>
          <a:ln>
            <a:noFill/>
          </a:ln>
        </p:spPr>
      </p:pic>
      <p:pic>
        <p:nvPicPr>
          <p:cNvPr id="1198" name="Shape 1198"/>
          <p:cNvPicPr preferRelativeResize="0"/>
          <p:nvPr/>
        </p:nvPicPr>
        <p:blipFill>
          <a:blip r:embed="rId6">
            <a:alphaModFix/>
          </a:blip>
          <a:stretch>
            <a:fillRect/>
          </a:stretch>
        </p:blipFill>
        <p:spPr>
          <a:xfrm>
            <a:off x="3348775" y="1483899"/>
            <a:ext cx="1804725" cy="1804725"/>
          </a:xfrm>
          <a:prstGeom prst="rect">
            <a:avLst/>
          </a:prstGeom>
          <a:noFill/>
          <a:ln>
            <a:noFill/>
          </a:ln>
        </p:spPr>
      </p:pic>
      <p:pic>
        <p:nvPicPr>
          <p:cNvPr id="1199" name="Shape 1199"/>
          <p:cNvPicPr preferRelativeResize="0"/>
          <p:nvPr/>
        </p:nvPicPr>
        <p:blipFill>
          <a:blip r:embed="rId7">
            <a:alphaModFix/>
          </a:blip>
          <a:stretch>
            <a:fillRect/>
          </a:stretch>
        </p:blipFill>
        <p:spPr>
          <a:xfrm>
            <a:off x="5208650" y="1483900"/>
            <a:ext cx="1759624" cy="1759624"/>
          </a:xfrm>
          <a:prstGeom prst="rect">
            <a:avLst/>
          </a:prstGeom>
          <a:noFill/>
          <a:ln>
            <a:noFill/>
          </a:ln>
        </p:spPr>
      </p:pic>
      <p:pic>
        <p:nvPicPr>
          <p:cNvPr id="1200" name="Shape 1200"/>
          <p:cNvPicPr preferRelativeResize="0"/>
          <p:nvPr/>
        </p:nvPicPr>
        <p:blipFill>
          <a:blip r:embed="rId8">
            <a:alphaModFix/>
          </a:blip>
          <a:stretch>
            <a:fillRect/>
          </a:stretch>
        </p:blipFill>
        <p:spPr>
          <a:xfrm>
            <a:off x="7243975" y="1483900"/>
            <a:ext cx="1759624" cy="1759624"/>
          </a:xfrm>
          <a:prstGeom prst="rect">
            <a:avLst/>
          </a:prstGeom>
          <a:noFill/>
          <a:ln>
            <a:noFill/>
          </a:ln>
        </p:spPr>
      </p:pic>
      <p:pic>
        <p:nvPicPr>
          <p:cNvPr id="1201" name="Shape 1201"/>
          <p:cNvPicPr preferRelativeResize="0"/>
          <p:nvPr/>
        </p:nvPicPr>
        <p:blipFill>
          <a:blip r:embed="rId9">
            <a:alphaModFix/>
          </a:blip>
          <a:stretch>
            <a:fillRect/>
          </a:stretch>
        </p:blipFill>
        <p:spPr>
          <a:xfrm>
            <a:off x="0" y="3449050"/>
            <a:ext cx="1694449" cy="1694449"/>
          </a:xfrm>
          <a:prstGeom prst="rect">
            <a:avLst/>
          </a:prstGeom>
          <a:noFill/>
          <a:ln>
            <a:noFill/>
          </a:ln>
        </p:spPr>
      </p:pic>
      <p:pic>
        <p:nvPicPr>
          <p:cNvPr id="1202" name="Shape 1202"/>
          <p:cNvPicPr preferRelativeResize="0"/>
          <p:nvPr/>
        </p:nvPicPr>
        <p:blipFill>
          <a:blip r:embed="rId10">
            <a:alphaModFix/>
          </a:blip>
          <a:stretch>
            <a:fillRect/>
          </a:stretch>
        </p:blipFill>
        <p:spPr>
          <a:xfrm>
            <a:off x="1720741" y="3383866"/>
            <a:ext cx="1759624" cy="1759633"/>
          </a:xfrm>
          <a:prstGeom prst="rect">
            <a:avLst/>
          </a:prstGeom>
          <a:noFill/>
          <a:ln>
            <a:noFill/>
          </a:ln>
        </p:spPr>
      </p:pic>
      <p:pic>
        <p:nvPicPr>
          <p:cNvPr id="1203" name="Shape 1203"/>
          <p:cNvPicPr preferRelativeResize="0"/>
          <p:nvPr/>
        </p:nvPicPr>
        <p:blipFill>
          <a:blip r:embed="rId11">
            <a:alphaModFix/>
          </a:blip>
          <a:stretch>
            <a:fillRect/>
          </a:stretch>
        </p:blipFill>
        <p:spPr>
          <a:xfrm>
            <a:off x="3506666" y="3361316"/>
            <a:ext cx="1804725" cy="1804734"/>
          </a:xfrm>
          <a:prstGeom prst="rect">
            <a:avLst/>
          </a:prstGeom>
          <a:noFill/>
          <a:ln>
            <a:noFill/>
          </a:ln>
        </p:spPr>
      </p:pic>
      <p:pic>
        <p:nvPicPr>
          <p:cNvPr id="1204" name="Shape 1204"/>
          <p:cNvPicPr preferRelativeResize="0"/>
          <p:nvPr/>
        </p:nvPicPr>
        <p:blipFill>
          <a:blip r:embed="rId12">
            <a:alphaModFix/>
          </a:blip>
          <a:stretch>
            <a:fillRect/>
          </a:stretch>
        </p:blipFill>
        <p:spPr>
          <a:xfrm>
            <a:off x="5409125" y="3449050"/>
            <a:ext cx="1694449" cy="1694449"/>
          </a:xfrm>
          <a:prstGeom prst="rect">
            <a:avLst/>
          </a:prstGeom>
          <a:noFill/>
          <a:ln>
            <a:noFill/>
          </a:ln>
        </p:spPr>
      </p:pic>
      <p:pic>
        <p:nvPicPr>
          <p:cNvPr id="1205" name="Shape 1205"/>
          <p:cNvPicPr preferRelativeResize="0"/>
          <p:nvPr/>
        </p:nvPicPr>
        <p:blipFill>
          <a:blip r:embed="rId13">
            <a:alphaModFix/>
          </a:blip>
          <a:stretch>
            <a:fillRect/>
          </a:stretch>
        </p:blipFill>
        <p:spPr>
          <a:xfrm>
            <a:off x="7243975" y="3383875"/>
            <a:ext cx="1759624" cy="1759624"/>
          </a:xfrm>
          <a:prstGeom prst="rect">
            <a:avLst/>
          </a:prstGeom>
          <a:noFill/>
          <a:ln>
            <a:noFill/>
          </a:ln>
        </p:spPr>
      </p:pic>
      <p:sp>
        <p:nvSpPr>
          <p:cNvPr id="1206" name="Shape 1206"/>
          <p:cNvSpPr txBox="1"/>
          <p:nvPr/>
        </p:nvSpPr>
        <p:spPr>
          <a:xfrm>
            <a:off x="128700" y="962550"/>
            <a:ext cx="2586899" cy="3810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666666"/>
                </a:solidFill>
                <a:latin typeface="Helvetica Neue"/>
                <a:ea typeface="Helvetica Neue"/>
                <a:cs typeface="Helvetica Neue"/>
                <a:sym typeface="Helvetica Neue"/>
              </a:rPr>
              <a:t>top 10 styles</a:t>
            </a:r>
          </a:p>
        </p:txBody>
      </p:sp>
    </p:spTree>
  </p:cSld>
  <p:clrMapOvr>
    <a:masterClrMapping/>
  </p:clrMapOvr>
  <p:transition spd="slow">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0" name="Shape 1210"/>
        <p:cNvGrpSpPr/>
        <p:nvPr/>
      </p:nvGrpSpPr>
      <p:grpSpPr>
        <a:xfrm>
          <a:off x="0" y="0"/>
          <a:ext cx="0" cy="0"/>
          <a:chOff x="0" y="0"/>
          <a:chExt cx="0" cy="0"/>
        </a:xfrm>
      </p:grpSpPr>
      <p:sp>
        <p:nvSpPr>
          <p:cNvPr id="1211" name="Shape 1211"/>
          <p:cNvSpPr txBox="1"/>
          <p:nvPr/>
        </p:nvSpPr>
        <p:spPr>
          <a:xfrm>
            <a:off x="80000" y="528725"/>
            <a:ext cx="2633700" cy="500100"/>
          </a:xfrm>
          <a:prstGeom prst="rect">
            <a:avLst/>
          </a:prstGeom>
          <a:noFill/>
          <a:ln>
            <a:noFill/>
          </a:ln>
        </p:spPr>
        <p:txBody>
          <a:bodyPr anchorCtr="0" anchor="t" bIns="91425" lIns="91425" rIns="91425" tIns="91425">
            <a:noAutofit/>
          </a:bodyPr>
          <a:lstStyle/>
          <a:p>
            <a:pPr lvl="0" rtl="0">
              <a:spcBef>
                <a:spcPts val="0"/>
              </a:spcBef>
              <a:buNone/>
            </a:pPr>
            <a:r>
              <a:rPr lang="en" sz="2400"/>
              <a:t>fitted:</a:t>
            </a:r>
          </a:p>
        </p:txBody>
      </p:sp>
      <p:pic>
        <p:nvPicPr>
          <p:cNvPr id="1212" name="Shape 1212"/>
          <p:cNvPicPr preferRelativeResize="0"/>
          <p:nvPr/>
        </p:nvPicPr>
        <p:blipFill>
          <a:blip r:embed="rId3">
            <a:alphaModFix/>
          </a:blip>
          <a:stretch>
            <a:fillRect/>
          </a:stretch>
        </p:blipFill>
        <p:spPr>
          <a:xfrm>
            <a:off x="0" y="1119075"/>
            <a:ext cx="1555200" cy="1555200"/>
          </a:xfrm>
          <a:prstGeom prst="rect">
            <a:avLst/>
          </a:prstGeom>
          <a:noFill/>
          <a:ln>
            <a:noFill/>
          </a:ln>
        </p:spPr>
      </p:pic>
      <p:pic>
        <p:nvPicPr>
          <p:cNvPr id="1213" name="Shape 1213"/>
          <p:cNvPicPr preferRelativeResize="0"/>
          <p:nvPr/>
        </p:nvPicPr>
        <p:blipFill>
          <a:blip r:embed="rId4">
            <a:alphaModFix/>
          </a:blip>
          <a:stretch>
            <a:fillRect/>
          </a:stretch>
        </p:blipFill>
        <p:spPr>
          <a:xfrm>
            <a:off x="1950125" y="1119075"/>
            <a:ext cx="1555200" cy="1555200"/>
          </a:xfrm>
          <a:prstGeom prst="rect">
            <a:avLst/>
          </a:prstGeom>
          <a:noFill/>
          <a:ln>
            <a:noFill/>
          </a:ln>
        </p:spPr>
      </p:pic>
      <p:pic>
        <p:nvPicPr>
          <p:cNvPr id="1214" name="Shape 1214"/>
          <p:cNvPicPr preferRelativeResize="0"/>
          <p:nvPr/>
        </p:nvPicPr>
        <p:blipFill>
          <a:blip r:embed="rId5">
            <a:alphaModFix/>
          </a:blip>
          <a:stretch>
            <a:fillRect/>
          </a:stretch>
        </p:blipFill>
        <p:spPr>
          <a:xfrm>
            <a:off x="3694125" y="1119075"/>
            <a:ext cx="1555200" cy="1555200"/>
          </a:xfrm>
          <a:prstGeom prst="rect">
            <a:avLst/>
          </a:prstGeom>
          <a:noFill/>
          <a:ln>
            <a:noFill/>
          </a:ln>
        </p:spPr>
      </p:pic>
      <p:pic>
        <p:nvPicPr>
          <p:cNvPr id="1215" name="Shape 1215"/>
          <p:cNvPicPr preferRelativeResize="0"/>
          <p:nvPr/>
        </p:nvPicPr>
        <p:blipFill>
          <a:blip r:embed="rId6">
            <a:alphaModFix/>
          </a:blip>
          <a:stretch>
            <a:fillRect/>
          </a:stretch>
        </p:blipFill>
        <p:spPr>
          <a:xfrm>
            <a:off x="5509425" y="1078950"/>
            <a:ext cx="1555200" cy="1555200"/>
          </a:xfrm>
          <a:prstGeom prst="rect">
            <a:avLst/>
          </a:prstGeom>
          <a:noFill/>
          <a:ln>
            <a:noFill/>
          </a:ln>
        </p:spPr>
      </p:pic>
      <p:pic>
        <p:nvPicPr>
          <p:cNvPr id="1216" name="Shape 1216"/>
          <p:cNvPicPr preferRelativeResize="0"/>
          <p:nvPr/>
        </p:nvPicPr>
        <p:blipFill>
          <a:blip r:embed="rId7">
            <a:alphaModFix/>
          </a:blip>
          <a:stretch>
            <a:fillRect/>
          </a:stretch>
        </p:blipFill>
        <p:spPr>
          <a:xfrm>
            <a:off x="7244000" y="1078950"/>
            <a:ext cx="1555200" cy="1555200"/>
          </a:xfrm>
          <a:prstGeom prst="rect">
            <a:avLst/>
          </a:prstGeom>
          <a:noFill/>
          <a:ln>
            <a:noFill/>
          </a:ln>
        </p:spPr>
      </p:pic>
      <p:pic>
        <p:nvPicPr>
          <p:cNvPr id="1217" name="Shape 1217"/>
          <p:cNvPicPr preferRelativeResize="0"/>
          <p:nvPr/>
        </p:nvPicPr>
        <p:blipFill>
          <a:blip r:embed="rId8">
            <a:alphaModFix/>
          </a:blip>
          <a:stretch>
            <a:fillRect/>
          </a:stretch>
        </p:blipFill>
        <p:spPr>
          <a:xfrm>
            <a:off x="79999" y="3484149"/>
            <a:ext cx="1659350" cy="1659350"/>
          </a:xfrm>
          <a:prstGeom prst="rect">
            <a:avLst/>
          </a:prstGeom>
          <a:noFill/>
          <a:ln>
            <a:noFill/>
          </a:ln>
        </p:spPr>
      </p:pic>
      <p:sp>
        <p:nvSpPr>
          <p:cNvPr id="1218" name="Shape 1218"/>
          <p:cNvSpPr txBox="1"/>
          <p:nvPr/>
        </p:nvSpPr>
        <p:spPr>
          <a:xfrm>
            <a:off x="190500" y="2917650"/>
            <a:ext cx="1945200" cy="357000"/>
          </a:xfrm>
          <a:prstGeom prst="rect">
            <a:avLst/>
          </a:prstGeom>
          <a:noFill/>
          <a:ln>
            <a:noFill/>
          </a:ln>
        </p:spPr>
        <p:txBody>
          <a:bodyPr anchorCtr="0" anchor="t" bIns="91425" lIns="91425" rIns="91425" tIns="91425">
            <a:noAutofit/>
          </a:bodyPr>
          <a:lstStyle/>
          <a:p>
            <a:pPr lvl="0" rtl="0">
              <a:spcBef>
                <a:spcPts val="0"/>
              </a:spcBef>
              <a:buNone/>
            </a:pPr>
            <a:r>
              <a:rPr lang="en" sz="2400"/>
              <a:t>loose: </a:t>
            </a:r>
          </a:p>
        </p:txBody>
      </p:sp>
      <p:pic>
        <p:nvPicPr>
          <p:cNvPr id="1219" name="Shape 1219"/>
          <p:cNvPicPr preferRelativeResize="0"/>
          <p:nvPr/>
        </p:nvPicPr>
        <p:blipFill>
          <a:blip r:embed="rId9">
            <a:alphaModFix/>
          </a:blip>
          <a:stretch>
            <a:fillRect/>
          </a:stretch>
        </p:blipFill>
        <p:spPr>
          <a:xfrm>
            <a:off x="1965025" y="3518025"/>
            <a:ext cx="1659350" cy="1659350"/>
          </a:xfrm>
          <a:prstGeom prst="rect">
            <a:avLst/>
          </a:prstGeom>
          <a:noFill/>
          <a:ln>
            <a:noFill/>
          </a:ln>
        </p:spPr>
      </p:pic>
      <p:pic>
        <p:nvPicPr>
          <p:cNvPr id="1220" name="Shape 1220"/>
          <p:cNvPicPr preferRelativeResize="0"/>
          <p:nvPr/>
        </p:nvPicPr>
        <p:blipFill>
          <a:blip r:embed="rId10">
            <a:alphaModFix/>
          </a:blip>
          <a:stretch>
            <a:fillRect/>
          </a:stretch>
        </p:blipFill>
        <p:spPr>
          <a:xfrm>
            <a:off x="3819900" y="3511700"/>
            <a:ext cx="1604250" cy="1604250"/>
          </a:xfrm>
          <a:prstGeom prst="rect">
            <a:avLst/>
          </a:prstGeom>
          <a:noFill/>
          <a:ln>
            <a:noFill/>
          </a:ln>
        </p:spPr>
      </p:pic>
      <p:pic>
        <p:nvPicPr>
          <p:cNvPr id="1221" name="Shape 1221"/>
          <p:cNvPicPr preferRelativeResize="0"/>
          <p:nvPr/>
        </p:nvPicPr>
        <p:blipFill>
          <a:blip r:embed="rId11">
            <a:alphaModFix/>
          </a:blip>
          <a:stretch>
            <a:fillRect/>
          </a:stretch>
        </p:blipFill>
        <p:spPr>
          <a:xfrm>
            <a:off x="5619675" y="3588300"/>
            <a:ext cx="1555200" cy="1555200"/>
          </a:xfrm>
          <a:prstGeom prst="rect">
            <a:avLst/>
          </a:prstGeom>
          <a:noFill/>
          <a:ln>
            <a:noFill/>
          </a:ln>
        </p:spPr>
      </p:pic>
      <p:pic>
        <p:nvPicPr>
          <p:cNvPr id="1222" name="Shape 1222"/>
          <p:cNvPicPr preferRelativeResize="0"/>
          <p:nvPr/>
        </p:nvPicPr>
        <p:blipFill>
          <a:blip r:embed="rId12">
            <a:alphaModFix/>
          </a:blip>
          <a:stretch>
            <a:fillRect/>
          </a:stretch>
        </p:blipFill>
        <p:spPr>
          <a:xfrm>
            <a:off x="7394550" y="3588300"/>
            <a:ext cx="1555200" cy="1555200"/>
          </a:xfrm>
          <a:prstGeom prst="rect">
            <a:avLst/>
          </a:prstGeom>
          <a:noFill/>
          <a:ln>
            <a:noFill/>
          </a:ln>
        </p:spPr>
      </p:pic>
      <p:sp>
        <p:nvSpPr>
          <p:cNvPr id="1223" name="Shape 1223"/>
          <p:cNvSpPr txBox="1"/>
          <p:nvPr>
            <p:ph type="title"/>
          </p:nvPr>
        </p:nvSpPr>
        <p:spPr>
          <a:xfrm>
            <a:off x="1882225" y="-73550"/>
            <a:ext cx="5095500" cy="857400"/>
          </a:xfrm>
          <a:prstGeom prst="rect">
            <a:avLst/>
          </a:prstGeom>
        </p:spPr>
        <p:txBody>
          <a:bodyPr anchorCtr="0" anchor="b" bIns="91425" lIns="91425" rIns="91425" tIns="91425">
            <a:noAutofit/>
          </a:bodyPr>
          <a:lstStyle/>
          <a:p>
            <a:pPr lvl="0" rtl="0" algn="ctr">
              <a:spcBef>
                <a:spcPts val="0"/>
              </a:spcBef>
              <a:buNone/>
            </a:pPr>
            <a:r>
              <a:rPr b="0" i="1" lang="en">
                <a:latin typeface="Helvetica Neue"/>
                <a:ea typeface="Helvetica Neue"/>
                <a:cs typeface="Helvetica Neue"/>
                <a:sym typeface="Helvetica Neue"/>
              </a:rPr>
              <a:t>search</a:t>
            </a:r>
          </a:p>
        </p:txBody>
      </p:sp>
    </p:spTree>
  </p:cSld>
  <p:clrMapOvr>
    <a:masterClrMapping/>
  </p:clrMapOvr>
  <p:transition spd="slow">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7" name="Shape 1227"/>
        <p:cNvGrpSpPr/>
        <p:nvPr/>
      </p:nvGrpSpPr>
      <p:grpSpPr>
        <a:xfrm>
          <a:off x="0" y="0"/>
          <a:ext cx="0" cy="0"/>
          <a:chOff x="0" y="0"/>
          <a:chExt cx="0" cy="0"/>
        </a:xfrm>
      </p:grpSpPr>
      <p:sp>
        <p:nvSpPr>
          <p:cNvPr id="1228" name="Shape 1228"/>
          <p:cNvSpPr txBox="1"/>
          <p:nvPr/>
        </p:nvSpPr>
        <p:spPr>
          <a:xfrm>
            <a:off x="144200" y="371950"/>
            <a:ext cx="2986200" cy="543899"/>
          </a:xfrm>
          <a:prstGeom prst="rect">
            <a:avLst/>
          </a:prstGeom>
          <a:noFill/>
          <a:ln>
            <a:noFill/>
          </a:ln>
        </p:spPr>
        <p:txBody>
          <a:bodyPr anchorCtr="0" anchor="t" bIns="91425" lIns="91425" rIns="91425" tIns="91425">
            <a:noAutofit/>
          </a:bodyPr>
          <a:lstStyle/>
          <a:p>
            <a:pPr lvl="0" rtl="0">
              <a:spcBef>
                <a:spcPts val="0"/>
              </a:spcBef>
              <a:buNone/>
            </a:pPr>
            <a:r>
              <a:rPr lang="en" sz="2400"/>
              <a:t>bright florals</a:t>
            </a:r>
          </a:p>
        </p:txBody>
      </p:sp>
      <p:pic>
        <p:nvPicPr>
          <p:cNvPr id="1229" name="Shape 1229"/>
          <p:cNvPicPr preferRelativeResize="0"/>
          <p:nvPr/>
        </p:nvPicPr>
        <p:blipFill>
          <a:blip r:embed="rId3">
            <a:alphaModFix/>
          </a:blip>
          <a:stretch>
            <a:fillRect/>
          </a:stretch>
        </p:blipFill>
        <p:spPr>
          <a:xfrm>
            <a:off x="0" y="1842800"/>
            <a:ext cx="1836475" cy="1896120"/>
          </a:xfrm>
          <a:prstGeom prst="rect">
            <a:avLst/>
          </a:prstGeom>
          <a:noFill/>
          <a:ln>
            <a:noFill/>
          </a:ln>
        </p:spPr>
      </p:pic>
      <p:pic>
        <p:nvPicPr>
          <p:cNvPr id="1230" name="Shape 1230"/>
          <p:cNvPicPr preferRelativeResize="0"/>
          <p:nvPr/>
        </p:nvPicPr>
        <p:blipFill>
          <a:blip r:embed="rId4">
            <a:alphaModFix/>
          </a:blip>
          <a:stretch>
            <a:fillRect/>
          </a:stretch>
        </p:blipFill>
        <p:spPr>
          <a:xfrm>
            <a:off x="3589412" y="1842800"/>
            <a:ext cx="1965175" cy="1965175"/>
          </a:xfrm>
          <a:prstGeom prst="rect">
            <a:avLst/>
          </a:prstGeom>
          <a:noFill/>
          <a:ln>
            <a:noFill/>
          </a:ln>
        </p:spPr>
      </p:pic>
      <p:pic>
        <p:nvPicPr>
          <p:cNvPr id="1231" name="Shape 1231"/>
          <p:cNvPicPr preferRelativeResize="0"/>
          <p:nvPr/>
        </p:nvPicPr>
        <p:blipFill>
          <a:blip r:embed="rId5">
            <a:alphaModFix/>
          </a:blip>
          <a:stretch>
            <a:fillRect/>
          </a:stretch>
        </p:blipFill>
        <p:spPr>
          <a:xfrm>
            <a:off x="5313150" y="1842800"/>
            <a:ext cx="1965175" cy="1965175"/>
          </a:xfrm>
          <a:prstGeom prst="rect">
            <a:avLst/>
          </a:prstGeom>
          <a:noFill/>
          <a:ln>
            <a:noFill/>
          </a:ln>
        </p:spPr>
      </p:pic>
      <p:pic>
        <p:nvPicPr>
          <p:cNvPr id="1232" name="Shape 1232"/>
          <p:cNvPicPr preferRelativeResize="0"/>
          <p:nvPr/>
        </p:nvPicPr>
        <p:blipFill>
          <a:blip r:embed="rId6">
            <a:alphaModFix/>
          </a:blip>
          <a:stretch>
            <a:fillRect/>
          </a:stretch>
        </p:blipFill>
        <p:spPr>
          <a:xfrm>
            <a:off x="7178825" y="1842800"/>
            <a:ext cx="1965175" cy="1965175"/>
          </a:xfrm>
          <a:prstGeom prst="rect">
            <a:avLst/>
          </a:prstGeom>
          <a:noFill/>
          <a:ln>
            <a:noFill/>
          </a:ln>
        </p:spPr>
      </p:pic>
      <p:pic>
        <p:nvPicPr>
          <p:cNvPr id="1233" name="Shape 1233"/>
          <p:cNvPicPr preferRelativeResize="0"/>
          <p:nvPr/>
        </p:nvPicPr>
        <p:blipFill>
          <a:blip r:embed="rId7">
            <a:alphaModFix/>
          </a:blip>
          <a:stretch>
            <a:fillRect/>
          </a:stretch>
        </p:blipFill>
        <p:spPr>
          <a:xfrm>
            <a:off x="1836476" y="1842800"/>
            <a:ext cx="1965175" cy="1965175"/>
          </a:xfrm>
          <a:prstGeom prst="rect">
            <a:avLst/>
          </a:prstGeom>
          <a:noFill/>
          <a:ln>
            <a:noFill/>
          </a:ln>
        </p:spPr>
      </p:pic>
    </p:spTree>
  </p:cSld>
  <p:clrMapOvr>
    <a:masterClrMapping/>
  </p:clrMapOvr>
  <p:transition spd="slow">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7" name="Shape 1237"/>
        <p:cNvGrpSpPr/>
        <p:nvPr/>
      </p:nvGrpSpPr>
      <p:grpSpPr>
        <a:xfrm>
          <a:off x="0" y="0"/>
          <a:ext cx="0" cy="0"/>
          <a:chOff x="0" y="0"/>
          <a:chExt cx="0" cy="0"/>
        </a:xfrm>
      </p:grpSpPr>
      <p:sp>
        <p:nvSpPr>
          <p:cNvPr id="1238" name="Shape 1238"/>
          <p:cNvSpPr txBox="1"/>
          <p:nvPr/>
        </p:nvSpPr>
        <p:spPr>
          <a:xfrm>
            <a:off x="154225" y="351900"/>
            <a:ext cx="2986200" cy="543899"/>
          </a:xfrm>
          <a:prstGeom prst="rect">
            <a:avLst/>
          </a:prstGeom>
          <a:noFill/>
          <a:ln>
            <a:noFill/>
          </a:ln>
        </p:spPr>
        <p:txBody>
          <a:bodyPr anchorCtr="0" anchor="t" bIns="91425" lIns="91425" rIns="91425" tIns="91425">
            <a:noAutofit/>
          </a:bodyPr>
          <a:lstStyle/>
          <a:p>
            <a:pPr lvl="0" rtl="0">
              <a:spcBef>
                <a:spcPts val="0"/>
              </a:spcBef>
              <a:buNone/>
            </a:pPr>
            <a:r>
              <a:rPr lang="en" sz="2400"/>
              <a:t>little black dress</a:t>
            </a:r>
          </a:p>
        </p:txBody>
      </p:sp>
      <p:pic>
        <p:nvPicPr>
          <p:cNvPr id="1239" name="Shape 1239"/>
          <p:cNvPicPr preferRelativeResize="0"/>
          <p:nvPr/>
        </p:nvPicPr>
        <p:blipFill>
          <a:blip r:embed="rId3">
            <a:alphaModFix/>
          </a:blip>
          <a:stretch>
            <a:fillRect/>
          </a:stretch>
        </p:blipFill>
        <p:spPr>
          <a:xfrm>
            <a:off x="95250" y="1606712"/>
            <a:ext cx="1930074" cy="1930074"/>
          </a:xfrm>
          <a:prstGeom prst="rect">
            <a:avLst/>
          </a:prstGeom>
          <a:noFill/>
          <a:ln>
            <a:noFill/>
          </a:ln>
        </p:spPr>
      </p:pic>
      <p:pic>
        <p:nvPicPr>
          <p:cNvPr id="1240" name="Shape 1240"/>
          <p:cNvPicPr preferRelativeResize="0"/>
          <p:nvPr/>
        </p:nvPicPr>
        <p:blipFill>
          <a:blip r:embed="rId4">
            <a:alphaModFix/>
          </a:blip>
          <a:stretch>
            <a:fillRect/>
          </a:stretch>
        </p:blipFill>
        <p:spPr>
          <a:xfrm>
            <a:off x="1829775" y="1606725"/>
            <a:ext cx="1930074" cy="1930074"/>
          </a:xfrm>
          <a:prstGeom prst="rect">
            <a:avLst/>
          </a:prstGeom>
          <a:noFill/>
          <a:ln>
            <a:noFill/>
          </a:ln>
        </p:spPr>
      </p:pic>
      <p:pic>
        <p:nvPicPr>
          <p:cNvPr id="1241" name="Shape 1241"/>
          <p:cNvPicPr preferRelativeResize="0"/>
          <p:nvPr/>
        </p:nvPicPr>
        <p:blipFill>
          <a:blip r:embed="rId5">
            <a:alphaModFix/>
          </a:blip>
          <a:stretch>
            <a:fillRect/>
          </a:stretch>
        </p:blipFill>
        <p:spPr>
          <a:xfrm>
            <a:off x="3554350" y="1600424"/>
            <a:ext cx="2008988" cy="2008988"/>
          </a:xfrm>
          <a:prstGeom prst="rect">
            <a:avLst/>
          </a:prstGeom>
          <a:noFill/>
          <a:ln>
            <a:noFill/>
          </a:ln>
        </p:spPr>
      </p:pic>
      <p:pic>
        <p:nvPicPr>
          <p:cNvPr id="1242" name="Shape 1242"/>
          <p:cNvPicPr preferRelativeResize="0"/>
          <p:nvPr/>
        </p:nvPicPr>
        <p:blipFill>
          <a:blip r:embed="rId6">
            <a:alphaModFix/>
          </a:blip>
          <a:stretch>
            <a:fillRect/>
          </a:stretch>
        </p:blipFill>
        <p:spPr>
          <a:xfrm>
            <a:off x="5424249" y="1666862"/>
            <a:ext cx="1930074" cy="1930074"/>
          </a:xfrm>
          <a:prstGeom prst="rect">
            <a:avLst/>
          </a:prstGeom>
          <a:noFill/>
          <a:ln>
            <a:noFill/>
          </a:ln>
        </p:spPr>
      </p:pic>
      <p:pic>
        <p:nvPicPr>
          <p:cNvPr id="1243" name="Shape 1243"/>
          <p:cNvPicPr preferRelativeResize="0"/>
          <p:nvPr/>
        </p:nvPicPr>
        <p:blipFill>
          <a:blip r:embed="rId7">
            <a:alphaModFix/>
          </a:blip>
          <a:stretch>
            <a:fillRect/>
          </a:stretch>
        </p:blipFill>
        <p:spPr>
          <a:xfrm>
            <a:off x="7081075" y="1600424"/>
            <a:ext cx="2062924" cy="2062924"/>
          </a:xfrm>
          <a:prstGeom prst="rect">
            <a:avLst/>
          </a:prstGeom>
          <a:noFill/>
          <a:ln>
            <a:noFill/>
          </a:ln>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grpSp>
        <p:nvGrpSpPr>
          <p:cNvPr id="376" name="Shape 376"/>
          <p:cNvGrpSpPr/>
          <p:nvPr/>
        </p:nvGrpSpPr>
        <p:grpSpPr>
          <a:xfrm>
            <a:off x="225249" y="3262071"/>
            <a:ext cx="634132" cy="733273"/>
            <a:chOff x="8635888" y="2463685"/>
            <a:chExt cx="634132" cy="733273"/>
          </a:xfrm>
        </p:grpSpPr>
        <p:pic>
          <p:nvPicPr>
            <p:cNvPr id="377" name="Shape 377"/>
            <p:cNvPicPr preferRelativeResize="0"/>
            <p:nvPr/>
          </p:nvPicPr>
          <p:blipFill rotWithShape="1">
            <a:blip r:embed="rId3">
              <a:alphaModFix/>
            </a:blip>
            <a:srcRect b="12556" l="0" r="5838" t="0"/>
            <a:stretch/>
          </p:blipFill>
          <p:spPr>
            <a:xfrm>
              <a:off x="8642720" y="2463685"/>
              <a:ext cx="627299" cy="582300"/>
            </a:xfrm>
            <a:prstGeom prst="rect">
              <a:avLst/>
            </a:prstGeom>
            <a:noFill/>
            <a:ln cap="flat" cmpd="sng" w="9525">
              <a:solidFill>
                <a:srgbClr val="453635"/>
              </a:solidFill>
              <a:prstDash val="solid"/>
              <a:round/>
              <a:headEnd len="med" w="med" type="none"/>
              <a:tailEnd len="med" w="med" type="none"/>
            </a:ln>
          </p:spPr>
        </p:pic>
        <p:sp>
          <p:nvSpPr>
            <p:cNvPr id="378" name="Shape 378"/>
            <p:cNvSpPr txBox="1"/>
            <p:nvPr/>
          </p:nvSpPr>
          <p:spPr>
            <a:xfrm>
              <a:off x="8635888" y="3058358"/>
              <a:ext cx="617399"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b="0" i="0" lang="en" sz="900" u="none" cap="none" strike="noStrike">
                  <a:solidFill>
                    <a:srgbClr val="7F7F7F"/>
                  </a:solidFill>
                  <a:latin typeface="Calibri"/>
                  <a:ea typeface="Calibri"/>
                  <a:cs typeface="Calibri"/>
                  <a:sym typeface="Calibri"/>
                </a:rPr>
                <a:t>aaron</a:t>
              </a:r>
            </a:p>
          </p:txBody>
        </p:sp>
      </p:grpSp>
      <p:grpSp>
        <p:nvGrpSpPr>
          <p:cNvPr id="379" name="Shape 379"/>
          <p:cNvGrpSpPr/>
          <p:nvPr/>
        </p:nvGrpSpPr>
        <p:grpSpPr>
          <a:xfrm>
            <a:off x="6303988" y="3197477"/>
            <a:ext cx="632400" cy="729617"/>
            <a:chOff x="6170544" y="3291389"/>
            <a:chExt cx="632400" cy="729617"/>
          </a:xfrm>
        </p:grpSpPr>
        <p:pic>
          <p:nvPicPr>
            <p:cNvPr id="380" name="Shape 380"/>
            <p:cNvPicPr preferRelativeResize="0"/>
            <p:nvPr/>
          </p:nvPicPr>
          <p:blipFill rotWithShape="1">
            <a:blip r:embed="rId4">
              <a:alphaModFix/>
            </a:blip>
            <a:srcRect b="14133" l="5069" r="0" t="0"/>
            <a:stretch/>
          </p:blipFill>
          <p:spPr>
            <a:xfrm>
              <a:off x="6170544" y="3291389"/>
              <a:ext cx="632400" cy="574499"/>
            </a:xfrm>
            <a:prstGeom prst="rect">
              <a:avLst/>
            </a:prstGeom>
            <a:noFill/>
            <a:ln cap="flat" cmpd="sng" w="9525">
              <a:solidFill>
                <a:srgbClr val="453635"/>
              </a:solidFill>
              <a:prstDash val="solid"/>
              <a:round/>
              <a:headEnd len="med" w="med" type="none"/>
              <a:tailEnd len="med" w="med" type="none"/>
            </a:ln>
          </p:spPr>
        </p:pic>
        <p:sp>
          <p:nvSpPr>
            <p:cNvPr id="381" name="Shape 381"/>
            <p:cNvSpPr txBox="1"/>
            <p:nvPr/>
          </p:nvSpPr>
          <p:spPr>
            <a:xfrm>
              <a:off x="6177376" y="3882407"/>
              <a:ext cx="624599"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b="0" i="0" lang="en" sz="900" u="none" cap="none" strike="noStrike">
                  <a:solidFill>
                    <a:srgbClr val="7F7F7F"/>
                  </a:solidFill>
                  <a:latin typeface="Calibri"/>
                  <a:ea typeface="Calibri"/>
                  <a:cs typeface="Calibri"/>
                  <a:sym typeface="Calibri"/>
                </a:rPr>
                <a:t>kelty</a:t>
              </a:r>
            </a:p>
          </p:txBody>
        </p:sp>
      </p:grpSp>
      <p:grpSp>
        <p:nvGrpSpPr>
          <p:cNvPr id="382" name="Shape 382"/>
          <p:cNvGrpSpPr/>
          <p:nvPr/>
        </p:nvGrpSpPr>
        <p:grpSpPr>
          <a:xfrm>
            <a:off x="7768910" y="2731371"/>
            <a:ext cx="632400" cy="729617"/>
            <a:chOff x="7016078" y="3291389"/>
            <a:chExt cx="632400" cy="729617"/>
          </a:xfrm>
        </p:grpSpPr>
        <p:pic>
          <p:nvPicPr>
            <p:cNvPr id="383" name="Shape 383"/>
            <p:cNvPicPr preferRelativeResize="0"/>
            <p:nvPr/>
          </p:nvPicPr>
          <p:blipFill rotWithShape="1">
            <a:blip r:embed="rId5">
              <a:alphaModFix/>
            </a:blip>
            <a:srcRect b="0" l="0" r="0" t="0"/>
            <a:stretch/>
          </p:blipFill>
          <p:spPr>
            <a:xfrm>
              <a:off x="7016078" y="3291389"/>
              <a:ext cx="632400" cy="569100"/>
            </a:xfrm>
            <a:prstGeom prst="rect">
              <a:avLst/>
            </a:prstGeom>
            <a:noFill/>
            <a:ln cap="flat" cmpd="sng" w="9525">
              <a:solidFill>
                <a:srgbClr val="453635"/>
              </a:solidFill>
              <a:prstDash val="solid"/>
              <a:round/>
              <a:headEnd len="med" w="med" type="none"/>
              <a:tailEnd len="med" w="med" type="none"/>
            </a:ln>
          </p:spPr>
        </p:pic>
        <p:sp>
          <p:nvSpPr>
            <p:cNvPr id="384" name="Shape 384"/>
            <p:cNvSpPr txBox="1"/>
            <p:nvPr/>
          </p:nvSpPr>
          <p:spPr>
            <a:xfrm>
              <a:off x="7023672" y="3882407"/>
              <a:ext cx="624599"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lang="en" sz="900">
                  <a:solidFill>
                    <a:srgbClr val="7F7F7F"/>
                  </a:solidFill>
                  <a:latin typeface="Calibri"/>
                  <a:ea typeface="Calibri"/>
                  <a:cs typeface="Calibri"/>
                  <a:sym typeface="Calibri"/>
                </a:rPr>
                <a:t>j</a:t>
              </a:r>
              <a:r>
                <a:rPr b="0" i="0" lang="en" sz="900" u="none" cap="none" strike="noStrike">
                  <a:solidFill>
                    <a:srgbClr val="7F7F7F"/>
                  </a:solidFill>
                  <a:latin typeface="Calibri"/>
                  <a:ea typeface="Calibri"/>
                  <a:cs typeface="Calibri"/>
                  <a:sym typeface="Calibri"/>
                </a:rPr>
                <a:t>ay m</a:t>
              </a:r>
            </a:p>
          </p:txBody>
        </p:sp>
      </p:grpSp>
      <p:grpSp>
        <p:nvGrpSpPr>
          <p:cNvPr id="385" name="Shape 385"/>
          <p:cNvGrpSpPr/>
          <p:nvPr/>
        </p:nvGrpSpPr>
        <p:grpSpPr>
          <a:xfrm>
            <a:off x="970019" y="3968151"/>
            <a:ext cx="643499" cy="729617"/>
            <a:chOff x="7848329" y="3291389"/>
            <a:chExt cx="643499" cy="729617"/>
          </a:xfrm>
        </p:grpSpPr>
        <p:pic>
          <p:nvPicPr>
            <p:cNvPr id="386" name="Shape 386"/>
            <p:cNvPicPr preferRelativeResize="0"/>
            <p:nvPr/>
          </p:nvPicPr>
          <p:blipFill rotWithShape="1">
            <a:blip r:embed="rId6">
              <a:alphaModFix/>
            </a:blip>
            <a:srcRect b="29616" l="20172" r="18548" t="15750"/>
            <a:stretch/>
          </p:blipFill>
          <p:spPr>
            <a:xfrm>
              <a:off x="7848329" y="3291389"/>
              <a:ext cx="643499" cy="573600"/>
            </a:xfrm>
            <a:prstGeom prst="rect">
              <a:avLst/>
            </a:prstGeom>
            <a:noFill/>
            <a:ln cap="flat" cmpd="sng" w="9525">
              <a:solidFill>
                <a:srgbClr val="453635"/>
              </a:solidFill>
              <a:prstDash val="solid"/>
              <a:round/>
              <a:headEnd len="med" w="med" type="none"/>
              <a:tailEnd len="med" w="med" type="none"/>
            </a:ln>
          </p:spPr>
        </p:pic>
        <p:sp>
          <p:nvSpPr>
            <p:cNvPr id="387" name="Shape 387"/>
            <p:cNvSpPr txBox="1"/>
            <p:nvPr/>
          </p:nvSpPr>
          <p:spPr>
            <a:xfrm>
              <a:off x="7855925" y="3882407"/>
              <a:ext cx="624599"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b="0" i="0" lang="en" sz="900" u="none" cap="none" strike="noStrike">
                  <a:solidFill>
                    <a:srgbClr val="7F7F7F"/>
                  </a:solidFill>
                  <a:latin typeface="Calibri"/>
                  <a:ea typeface="Calibri"/>
                  <a:cs typeface="Calibri"/>
                  <a:sym typeface="Calibri"/>
                </a:rPr>
                <a:t>patrick</a:t>
              </a:r>
            </a:p>
          </p:txBody>
        </p:sp>
      </p:grpSp>
      <p:grpSp>
        <p:nvGrpSpPr>
          <p:cNvPr id="388" name="Shape 388"/>
          <p:cNvGrpSpPr/>
          <p:nvPr/>
        </p:nvGrpSpPr>
        <p:grpSpPr>
          <a:xfrm>
            <a:off x="330930" y="909728"/>
            <a:ext cx="639616" cy="747898"/>
            <a:chOff x="4168812" y="884328"/>
            <a:chExt cx="639616" cy="747898"/>
          </a:xfrm>
        </p:grpSpPr>
        <p:pic>
          <p:nvPicPr>
            <p:cNvPr id="389" name="Shape 389"/>
            <p:cNvPicPr preferRelativeResize="0"/>
            <p:nvPr/>
          </p:nvPicPr>
          <p:blipFill rotWithShape="1">
            <a:blip r:embed="rId7">
              <a:alphaModFix/>
            </a:blip>
            <a:srcRect b="0" l="0" r="18207" t="0"/>
            <a:stretch/>
          </p:blipFill>
          <p:spPr>
            <a:xfrm>
              <a:off x="4182928" y="884328"/>
              <a:ext cx="625499" cy="599399"/>
            </a:xfrm>
            <a:prstGeom prst="rect">
              <a:avLst/>
            </a:prstGeom>
            <a:noFill/>
            <a:ln cap="flat" cmpd="sng" w="9525">
              <a:solidFill>
                <a:srgbClr val="453635"/>
              </a:solidFill>
              <a:prstDash val="solid"/>
              <a:round/>
              <a:headEnd len="med" w="med" type="none"/>
              <a:tailEnd len="med" w="med" type="none"/>
            </a:ln>
          </p:spPr>
        </p:pic>
        <p:sp>
          <p:nvSpPr>
            <p:cNvPr id="390" name="Shape 390"/>
            <p:cNvSpPr txBox="1"/>
            <p:nvPr/>
          </p:nvSpPr>
          <p:spPr>
            <a:xfrm>
              <a:off x="4168812" y="1493626"/>
              <a:ext cx="624599"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b="0" i="0" lang="en" sz="900" u="none" cap="none" strike="noStrike">
                  <a:solidFill>
                    <a:srgbClr val="7F7F7F"/>
                  </a:solidFill>
                  <a:latin typeface="Calibri"/>
                  <a:ea typeface="Calibri"/>
                  <a:cs typeface="Calibri"/>
                  <a:sym typeface="Calibri"/>
                </a:rPr>
                <a:t>brad</a:t>
              </a:r>
            </a:p>
          </p:txBody>
        </p:sp>
      </p:grpSp>
      <p:grpSp>
        <p:nvGrpSpPr>
          <p:cNvPr id="391" name="Shape 391"/>
          <p:cNvGrpSpPr/>
          <p:nvPr/>
        </p:nvGrpSpPr>
        <p:grpSpPr>
          <a:xfrm>
            <a:off x="2885425" y="3065819"/>
            <a:ext cx="638921" cy="747899"/>
            <a:chOff x="7009557" y="2463685"/>
            <a:chExt cx="638921" cy="747899"/>
          </a:xfrm>
        </p:grpSpPr>
        <p:pic>
          <p:nvPicPr>
            <p:cNvPr id="392" name="Shape 392"/>
            <p:cNvPicPr preferRelativeResize="0"/>
            <p:nvPr/>
          </p:nvPicPr>
          <p:blipFill rotWithShape="1">
            <a:blip r:embed="rId8">
              <a:alphaModFix/>
            </a:blip>
            <a:srcRect b="0" l="0" r="12487" t="0"/>
            <a:stretch/>
          </p:blipFill>
          <p:spPr>
            <a:xfrm>
              <a:off x="7016078" y="2463685"/>
              <a:ext cx="632400" cy="599399"/>
            </a:xfrm>
            <a:prstGeom prst="rect">
              <a:avLst/>
            </a:prstGeom>
            <a:noFill/>
            <a:ln cap="flat" cmpd="sng" w="9525">
              <a:solidFill>
                <a:srgbClr val="453635"/>
              </a:solidFill>
              <a:prstDash val="solid"/>
              <a:round/>
              <a:headEnd len="med" w="med" type="none"/>
              <a:tailEnd len="med" w="med" type="none"/>
            </a:ln>
          </p:spPr>
        </p:pic>
        <p:sp>
          <p:nvSpPr>
            <p:cNvPr id="393" name="Shape 393"/>
            <p:cNvSpPr txBox="1"/>
            <p:nvPr/>
          </p:nvSpPr>
          <p:spPr>
            <a:xfrm>
              <a:off x="7009557" y="3072984"/>
              <a:ext cx="624599"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b="0" i="0" lang="en" sz="900" u="none" cap="none" strike="noStrike">
                  <a:solidFill>
                    <a:srgbClr val="7F7F7F"/>
                  </a:solidFill>
                  <a:latin typeface="Calibri"/>
                  <a:ea typeface="Calibri"/>
                  <a:cs typeface="Calibri"/>
                  <a:sym typeface="Calibri"/>
                </a:rPr>
                <a:t>deep</a:t>
              </a:r>
            </a:p>
          </p:txBody>
        </p:sp>
      </p:grpSp>
      <p:grpSp>
        <p:nvGrpSpPr>
          <p:cNvPr id="394" name="Shape 394"/>
          <p:cNvGrpSpPr/>
          <p:nvPr/>
        </p:nvGrpSpPr>
        <p:grpSpPr>
          <a:xfrm>
            <a:off x="982439" y="2953447"/>
            <a:ext cx="638920" cy="747898"/>
            <a:chOff x="1798130" y="2335463"/>
            <a:chExt cx="638920" cy="747898"/>
          </a:xfrm>
        </p:grpSpPr>
        <p:pic>
          <p:nvPicPr>
            <p:cNvPr id="395" name="Shape 395"/>
            <p:cNvPicPr preferRelativeResize="0"/>
            <p:nvPr/>
          </p:nvPicPr>
          <p:blipFill rotWithShape="1">
            <a:blip r:embed="rId9">
              <a:alphaModFix/>
            </a:blip>
            <a:srcRect b="6629" l="0" r="0" t="0"/>
            <a:stretch/>
          </p:blipFill>
          <p:spPr>
            <a:xfrm>
              <a:off x="1804650" y="2335463"/>
              <a:ext cx="632400" cy="590399"/>
            </a:xfrm>
            <a:prstGeom prst="rect">
              <a:avLst/>
            </a:prstGeom>
            <a:noFill/>
            <a:ln cap="flat" cmpd="sng" w="9525">
              <a:solidFill>
                <a:srgbClr val="453635"/>
              </a:solidFill>
              <a:prstDash val="solid"/>
              <a:round/>
              <a:headEnd len="med" w="med" type="none"/>
              <a:tailEnd len="med" w="med" type="none"/>
            </a:ln>
          </p:spPr>
        </p:pic>
        <p:sp>
          <p:nvSpPr>
            <p:cNvPr id="396" name="Shape 396"/>
            <p:cNvSpPr txBox="1"/>
            <p:nvPr/>
          </p:nvSpPr>
          <p:spPr>
            <a:xfrm>
              <a:off x="1798130" y="2944761"/>
              <a:ext cx="624599"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b="0" i="0" lang="en" sz="900" u="none" cap="none" strike="noStrike">
                  <a:solidFill>
                    <a:srgbClr val="7F7F7F"/>
                  </a:solidFill>
                  <a:latin typeface="Calibri"/>
                  <a:ea typeface="Calibri"/>
                  <a:cs typeface="Calibri"/>
                  <a:sym typeface="Calibri"/>
                </a:rPr>
                <a:t>kyle</a:t>
              </a:r>
            </a:p>
          </p:txBody>
        </p:sp>
      </p:grpSp>
      <p:grpSp>
        <p:nvGrpSpPr>
          <p:cNvPr id="397" name="Shape 397"/>
          <p:cNvGrpSpPr/>
          <p:nvPr/>
        </p:nvGrpSpPr>
        <p:grpSpPr>
          <a:xfrm>
            <a:off x="5532740" y="2940747"/>
            <a:ext cx="666641" cy="744020"/>
            <a:chOff x="4507528" y="2830272"/>
            <a:chExt cx="666641" cy="744020"/>
          </a:xfrm>
        </p:grpSpPr>
        <p:sp>
          <p:nvSpPr>
            <p:cNvPr id="398" name="Shape 398"/>
            <p:cNvSpPr txBox="1"/>
            <p:nvPr/>
          </p:nvSpPr>
          <p:spPr>
            <a:xfrm>
              <a:off x="4507528" y="3435692"/>
              <a:ext cx="666600"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b="0" i="0" lang="en" sz="900" u="none" cap="none" strike="noStrike">
                  <a:solidFill>
                    <a:srgbClr val="7F7F7F"/>
                  </a:solidFill>
                  <a:latin typeface="Calibri"/>
                  <a:ea typeface="Calibri"/>
                  <a:cs typeface="Calibri"/>
                  <a:sym typeface="Calibri"/>
                </a:rPr>
                <a:t>tatsiana</a:t>
              </a:r>
            </a:p>
          </p:txBody>
        </p:sp>
        <p:pic>
          <p:nvPicPr>
            <p:cNvPr id="399" name="Shape 399"/>
            <p:cNvPicPr preferRelativeResize="0"/>
            <p:nvPr/>
          </p:nvPicPr>
          <p:blipFill rotWithShape="1">
            <a:blip r:embed="rId10">
              <a:alphaModFix/>
            </a:blip>
            <a:srcRect b="9526" l="0" r="0" t="0"/>
            <a:stretch/>
          </p:blipFill>
          <p:spPr>
            <a:xfrm>
              <a:off x="4540269" y="2830272"/>
              <a:ext cx="633900" cy="573600"/>
            </a:xfrm>
            <a:prstGeom prst="rect">
              <a:avLst/>
            </a:prstGeom>
            <a:noFill/>
            <a:ln cap="flat" cmpd="sng" w="9525">
              <a:solidFill>
                <a:schemeClr val="dk1"/>
              </a:solidFill>
              <a:prstDash val="solid"/>
              <a:round/>
              <a:headEnd len="med" w="med" type="none"/>
              <a:tailEnd len="med" w="med" type="none"/>
            </a:ln>
          </p:spPr>
        </p:pic>
      </p:grpSp>
      <p:grpSp>
        <p:nvGrpSpPr>
          <p:cNvPr id="400" name="Shape 400"/>
          <p:cNvGrpSpPr/>
          <p:nvPr/>
        </p:nvGrpSpPr>
        <p:grpSpPr>
          <a:xfrm>
            <a:off x="3678692" y="3068076"/>
            <a:ext cx="652839" cy="729617"/>
            <a:chOff x="8616975" y="3291389"/>
            <a:chExt cx="652839" cy="729617"/>
          </a:xfrm>
        </p:grpSpPr>
        <p:sp>
          <p:nvSpPr>
            <p:cNvPr id="401" name="Shape 401"/>
            <p:cNvSpPr txBox="1"/>
            <p:nvPr/>
          </p:nvSpPr>
          <p:spPr>
            <a:xfrm>
              <a:off x="8645214" y="3882407"/>
              <a:ext cx="624599"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b="0" i="0" lang="en" sz="900" u="none" cap="none" strike="noStrike">
                  <a:solidFill>
                    <a:srgbClr val="7F7F7F"/>
                  </a:solidFill>
                  <a:latin typeface="Calibri"/>
                  <a:ea typeface="Calibri"/>
                  <a:cs typeface="Calibri"/>
                  <a:sym typeface="Calibri"/>
                </a:rPr>
                <a:t>Jay w</a:t>
              </a:r>
            </a:p>
          </p:txBody>
        </p:sp>
        <p:pic>
          <p:nvPicPr>
            <p:cNvPr id="402" name="Shape 402"/>
            <p:cNvPicPr preferRelativeResize="0"/>
            <p:nvPr/>
          </p:nvPicPr>
          <p:blipFill rotWithShape="1">
            <a:blip r:embed="rId11">
              <a:alphaModFix/>
            </a:blip>
            <a:srcRect b="16673" l="7952" r="0" t="0"/>
            <a:stretch/>
          </p:blipFill>
          <p:spPr>
            <a:xfrm>
              <a:off x="8616975" y="3291389"/>
              <a:ext cx="652800" cy="590999"/>
            </a:xfrm>
            <a:prstGeom prst="rect">
              <a:avLst/>
            </a:prstGeom>
            <a:noFill/>
            <a:ln cap="flat" cmpd="sng" w="9525">
              <a:solidFill>
                <a:srgbClr val="231B1A"/>
              </a:solidFill>
              <a:prstDash val="solid"/>
              <a:round/>
              <a:headEnd len="med" w="med" type="none"/>
              <a:tailEnd len="med" w="med" type="none"/>
            </a:ln>
          </p:spPr>
        </p:pic>
      </p:grpSp>
      <p:grpSp>
        <p:nvGrpSpPr>
          <p:cNvPr id="403" name="Shape 403"/>
          <p:cNvGrpSpPr/>
          <p:nvPr/>
        </p:nvGrpSpPr>
        <p:grpSpPr>
          <a:xfrm>
            <a:off x="1676082" y="3240017"/>
            <a:ext cx="669020" cy="733273"/>
            <a:chOff x="8582753" y="4097987"/>
            <a:chExt cx="669020" cy="733273"/>
          </a:xfrm>
        </p:grpSpPr>
        <p:sp>
          <p:nvSpPr>
            <p:cNvPr id="404" name="Shape 404"/>
            <p:cNvSpPr txBox="1"/>
            <p:nvPr/>
          </p:nvSpPr>
          <p:spPr>
            <a:xfrm>
              <a:off x="8582753" y="4692660"/>
              <a:ext cx="666600" cy="138599"/>
            </a:xfrm>
            <a:prstGeom prst="rect">
              <a:avLst/>
            </a:prstGeom>
            <a:noFill/>
            <a:ln>
              <a:noFill/>
            </a:ln>
          </p:spPr>
          <p:txBody>
            <a:bodyPr anchorCtr="0" anchor="t" bIns="0" lIns="0" rIns="0" tIns="0">
              <a:noAutofit/>
            </a:bodyPr>
            <a:lstStyle/>
            <a:p>
              <a:pPr indent="0" lvl="0" marL="0" marR="0" rtl="0" algn="ctr">
                <a:lnSpc>
                  <a:spcPct val="100000"/>
                </a:lnSpc>
                <a:spcBef>
                  <a:spcPts val="0"/>
                </a:spcBef>
                <a:spcAft>
                  <a:spcPts val="0"/>
                </a:spcAft>
                <a:buClr>
                  <a:srgbClr val="7F7F7F"/>
                </a:buClr>
                <a:buSzPct val="25000"/>
                <a:buFont typeface="Calibri"/>
                <a:buNone/>
              </a:pPr>
              <a:r>
                <a:rPr b="0" i="0" lang="en" sz="900" u="none" cap="none" strike="noStrike">
                  <a:solidFill>
                    <a:srgbClr val="7F7F7F"/>
                  </a:solidFill>
                  <a:latin typeface="Calibri"/>
                  <a:ea typeface="Calibri"/>
                  <a:cs typeface="Calibri"/>
                  <a:sym typeface="Calibri"/>
                </a:rPr>
                <a:t>Tim s</a:t>
              </a:r>
            </a:p>
          </p:txBody>
        </p:sp>
        <p:pic>
          <p:nvPicPr>
            <p:cNvPr id="405" name="Shape 405"/>
            <p:cNvPicPr preferRelativeResize="0"/>
            <p:nvPr/>
          </p:nvPicPr>
          <p:blipFill rotWithShape="1">
            <a:blip r:embed="rId12">
              <a:alphaModFix/>
            </a:blip>
            <a:srcRect b="9633" l="0" r="0" t="0"/>
            <a:stretch/>
          </p:blipFill>
          <p:spPr>
            <a:xfrm>
              <a:off x="8616974" y="4097987"/>
              <a:ext cx="634800" cy="573600"/>
            </a:xfrm>
            <a:prstGeom prst="rect">
              <a:avLst/>
            </a:prstGeom>
            <a:noFill/>
            <a:ln cap="flat" cmpd="sng" w="9525">
              <a:solidFill>
                <a:srgbClr val="231B1A"/>
              </a:solidFill>
              <a:prstDash val="solid"/>
              <a:round/>
              <a:headEnd len="med" w="med" type="none"/>
              <a:tailEnd len="med" w="med" type="none"/>
            </a:ln>
          </p:spPr>
        </p:pic>
      </p:grpSp>
      <p:grpSp>
        <p:nvGrpSpPr>
          <p:cNvPr id="406" name="Shape 406"/>
          <p:cNvGrpSpPr/>
          <p:nvPr/>
        </p:nvGrpSpPr>
        <p:grpSpPr>
          <a:xfrm>
            <a:off x="2620457" y="2139612"/>
            <a:ext cx="2001690" cy="597347"/>
            <a:chOff x="50800" y="1991501"/>
            <a:chExt cx="2395800" cy="597347"/>
          </a:xfrm>
        </p:grpSpPr>
        <p:sp>
          <p:nvSpPr>
            <p:cNvPr id="407" name="Shape 407"/>
            <p:cNvSpPr txBox="1"/>
            <p:nvPr/>
          </p:nvSpPr>
          <p:spPr>
            <a:xfrm>
              <a:off x="139700" y="2077649"/>
              <a:ext cx="2165100" cy="5111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alibri"/>
                <a:buNone/>
              </a:pPr>
              <a:r>
                <a:rPr b="0" i="0" lang="en" sz="1400" u="none" cap="none" strike="noStrike">
                  <a:solidFill>
                    <a:schemeClr val="dk2"/>
                  </a:solidFill>
                  <a:latin typeface="Calibri"/>
                  <a:ea typeface="Calibri"/>
                  <a:cs typeface="Calibri"/>
                  <a:sym typeface="Calibri"/>
                </a:rPr>
                <a:t>Tools &amp; Research</a:t>
              </a:r>
            </a:p>
          </p:txBody>
        </p:sp>
        <p:cxnSp>
          <p:nvCxnSpPr>
            <p:cNvPr id="408" name="Shape 408"/>
            <p:cNvCxnSpPr/>
            <p:nvPr/>
          </p:nvCxnSpPr>
          <p:spPr>
            <a:xfrm>
              <a:off x="50800" y="2077649"/>
              <a:ext cx="2395800" cy="0"/>
            </a:xfrm>
            <a:prstGeom prst="straightConnector1">
              <a:avLst/>
            </a:prstGeom>
            <a:noFill/>
            <a:ln cap="flat" cmpd="sng" w="9525">
              <a:solidFill>
                <a:srgbClr val="B7B7B7"/>
              </a:solidFill>
              <a:prstDash val="solid"/>
              <a:round/>
              <a:headEnd len="med" w="med" type="none"/>
              <a:tailEnd len="med" w="med" type="none"/>
            </a:ln>
          </p:spPr>
        </p:cxnSp>
        <p:cxnSp>
          <p:nvCxnSpPr>
            <p:cNvPr id="409" name="Shape 409"/>
            <p:cNvCxnSpPr/>
            <p:nvPr/>
          </p:nvCxnSpPr>
          <p:spPr>
            <a:xfrm>
              <a:off x="139700" y="1991501"/>
              <a:ext cx="1500" cy="597300"/>
            </a:xfrm>
            <a:prstGeom prst="straightConnector1">
              <a:avLst/>
            </a:prstGeom>
            <a:noFill/>
            <a:ln cap="flat" cmpd="sng" w="9525">
              <a:solidFill>
                <a:srgbClr val="B7B7B7"/>
              </a:solidFill>
              <a:prstDash val="solid"/>
              <a:round/>
              <a:headEnd len="med" w="med" type="none"/>
              <a:tailEnd len="med" w="med" type="none"/>
            </a:ln>
          </p:spPr>
        </p:cxnSp>
      </p:grpSp>
      <p:grpSp>
        <p:nvGrpSpPr>
          <p:cNvPr id="410" name="Shape 410"/>
          <p:cNvGrpSpPr/>
          <p:nvPr/>
        </p:nvGrpSpPr>
        <p:grpSpPr>
          <a:xfrm>
            <a:off x="76200" y="2134126"/>
            <a:ext cx="2395800" cy="597347"/>
            <a:chOff x="50800" y="1991501"/>
            <a:chExt cx="2395800" cy="597347"/>
          </a:xfrm>
        </p:grpSpPr>
        <p:sp>
          <p:nvSpPr>
            <p:cNvPr id="411" name="Shape 411"/>
            <p:cNvSpPr txBox="1"/>
            <p:nvPr/>
          </p:nvSpPr>
          <p:spPr>
            <a:xfrm>
              <a:off x="139700" y="2077649"/>
              <a:ext cx="2165100" cy="5111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alibri"/>
                <a:buNone/>
              </a:pPr>
              <a:r>
                <a:rPr b="0" i="0" lang="en" sz="1400" u="none" cap="none" strike="noStrike">
                  <a:solidFill>
                    <a:schemeClr val="dk2"/>
                  </a:solidFill>
                  <a:latin typeface="Calibri"/>
                  <a:ea typeface="Calibri"/>
                  <a:cs typeface="Calibri"/>
                  <a:sym typeface="Calibri"/>
                </a:rPr>
                <a:t>Minx Algo Dev</a:t>
              </a:r>
            </a:p>
          </p:txBody>
        </p:sp>
        <p:cxnSp>
          <p:nvCxnSpPr>
            <p:cNvPr id="412" name="Shape 412"/>
            <p:cNvCxnSpPr/>
            <p:nvPr/>
          </p:nvCxnSpPr>
          <p:spPr>
            <a:xfrm>
              <a:off x="50800" y="2077649"/>
              <a:ext cx="2395800" cy="0"/>
            </a:xfrm>
            <a:prstGeom prst="straightConnector1">
              <a:avLst/>
            </a:prstGeom>
            <a:noFill/>
            <a:ln cap="flat" cmpd="sng" w="9525">
              <a:solidFill>
                <a:srgbClr val="B7B7B7"/>
              </a:solidFill>
              <a:prstDash val="solid"/>
              <a:round/>
              <a:headEnd len="med" w="med" type="none"/>
              <a:tailEnd len="med" w="med" type="none"/>
            </a:ln>
          </p:spPr>
        </p:cxnSp>
        <p:cxnSp>
          <p:nvCxnSpPr>
            <p:cNvPr id="413" name="Shape 413"/>
            <p:cNvCxnSpPr/>
            <p:nvPr/>
          </p:nvCxnSpPr>
          <p:spPr>
            <a:xfrm>
              <a:off x="139700" y="1991501"/>
              <a:ext cx="1500" cy="597300"/>
            </a:xfrm>
            <a:prstGeom prst="straightConnector1">
              <a:avLst/>
            </a:prstGeom>
            <a:noFill/>
            <a:ln cap="flat" cmpd="sng" w="9525">
              <a:solidFill>
                <a:srgbClr val="B7B7B7"/>
              </a:solidFill>
              <a:prstDash val="solid"/>
              <a:round/>
              <a:headEnd len="med" w="med" type="none"/>
              <a:tailEnd len="med" w="med" type="none"/>
            </a:ln>
          </p:spPr>
        </p:cxnSp>
      </p:grpSp>
      <p:grpSp>
        <p:nvGrpSpPr>
          <p:cNvPr id="414" name="Shape 414"/>
          <p:cNvGrpSpPr/>
          <p:nvPr/>
        </p:nvGrpSpPr>
        <p:grpSpPr>
          <a:xfrm>
            <a:off x="4787279" y="2139612"/>
            <a:ext cx="2126512" cy="597347"/>
            <a:chOff x="50800" y="1991501"/>
            <a:chExt cx="2395800" cy="597347"/>
          </a:xfrm>
        </p:grpSpPr>
        <p:sp>
          <p:nvSpPr>
            <p:cNvPr id="415" name="Shape 415"/>
            <p:cNvSpPr txBox="1"/>
            <p:nvPr/>
          </p:nvSpPr>
          <p:spPr>
            <a:xfrm>
              <a:off x="139700" y="2077649"/>
              <a:ext cx="2165100" cy="5111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alibri"/>
                <a:buNone/>
              </a:pPr>
              <a:r>
                <a:rPr b="0" i="0" lang="en" sz="1400" u="none" cap="none" strike="noStrike">
                  <a:solidFill>
                    <a:schemeClr val="dk2"/>
                  </a:solidFill>
                  <a:latin typeface="Calibri"/>
                  <a:ea typeface="Calibri"/>
                  <a:cs typeface="Calibri"/>
                  <a:sym typeface="Calibri"/>
                </a:rPr>
                <a:t>Stylist Analytics &amp; Enablement</a:t>
              </a:r>
            </a:p>
          </p:txBody>
        </p:sp>
        <p:cxnSp>
          <p:nvCxnSpPr>
            <p:cNvPr id="416" name="Shape 416"/>
            <p:cNvCxnSpPr/>
            <p:nvPr/>
          </p:nvCxnSpPr>
          <p:spPr>
            <a:xfrm>
              <a:off x="50800" y="2077649"/>
              <a:ext cx="2395800" cy="0"/>
            </a:xfrm>
            <a:prstGeom prst="straightConnector1">
              <a:avLst/>
            </a:prstGeom>
            <a:noFill/>
            <a:ln cap="flat" cmpd="sng" w="9525">
              <a:solidFill>
                <a:srgbClr val="B7B7B7"/>
              </a:solidFill>
              <a:prstDash val="solid"/>
              <a:round/>
              <a:headEnd len="med" w="med" type="none"/>
              <a:tailEnd len="med" w="med" type="none"/>
            </a:ln>
          </p:spPr>
        </p:cxnSp>
        <p:cxnSp>
          <p:nvCxnSpPr>
            <p:cNvPr id="417" name="Shape 417"/>
            <p:cNvCxnSpPr/>
            <p:nvPr/>
          </p:nvCxnSpPr>
          <p:spPr>
            <a:xfrm>
              <a:off x="139700" y="1991501"/>
              <a:ext cx="1500" cy="597300"/>
            </a:xfrm>
            <a:prstGeom prst="straightConnector1">
              <a:avLst/>
            </a:prstGeom>
            <a:noFill/>
            <a:ln cap="flat" cmpd="sng" w="9525">
              <a:solidFill>
                <a:srgbClr val="B7B7B7"/>
              </a:solidFill>
              <a:prstDash val="solid"/>
              <a:round/>
              <a:headEnd len="med" w="med" type="none"/>
              <a:tailEnd len="med" w="med" type="none"/>
            </a:ln>
          </p:spPr>
        </p:cxnSp>
      </p:grpSp>
      <p:grpSp>
        <p:nvGrpSpPr>
          <p:cNvPr id="418" name="Shape 418"/>
          <p:cNvGrpSpPr/>
          <p:nvPr/>
        </p:nvGrpSpPr>
        <p:grpSpPr>
          <a:xfrm>
            <a:off x="7086597" y="2134126"/>
            <a:ext cx="1827963" cy="597347"/>
            <a:chOff x="50817" y="1991501"/>
            <a:chExt cx="2396700" cy="597347"/>
          </a:xfrm>
        </p:grpSpPr>
        <p:sp>
          <p:nvSpPr>
            <p:cNvPr id="419" name="Shape 419"/>
            <p:cNvSpPr txBox="1"/>
            <p:nvPr/>
          </p:nvSpPr>
          <p:spPr>
            <a:xfrm>
              <a:off x="139744" y="2077649"/>
              <a:ext cx="2165699" cy="5111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alibri"/>
                <a:buNone/>
              </a:pPr>
              <a:r>
                <a:rPr b="0" i="0" lang="en" sz="1400" u="none" cap="none" strike="noStrike">
                  <a:solidFill>
                    <a:schemeClr val="dk2"/>
                  </a:solidFill>
                  <a:latin typeface="Calibri"/>
                  <a:ea typeface="Calibri"/>
                  <a:cs typeface="Calibri"/>
                  <a:sym typeface="Calibri"/>
                </a:rPr>
                <a:t>Human Comp</a:t>
              </a:r>
            </a:p>
          </p:txBody>
        </p:sp>
        <p:cxnSp>
          <p:nvCxnSpPr>
            <p:cNvPr id="420" name="Shape 420"/>
            <p:cNvCxnSpPr/>
            <p:nvPr/>
          </p:nvCxnSpPr>
          <p:spPr>
            <a:xfrm>
              <a:off x="50817" y="2077649"/>
              <a:ext cx="2396700" cy="0"/>
            </a:xfrm>
            <a:prstGeom prst="straightConnector1">
              <a:avLst/>
            </a:prstGeom>
            <a:noFill/>
            <a:ln cap="flat" cmpd="sng" w="9525">
              <a:solidFill>
                <a:srgbClr val="B7B7B7"/>
              </a:solidFill>
              <a:prstDash val="solid"/>
              <a:round/>
              <a:headEnd len="med" w="med" type="none"/>
              <a:tailEnd len="med" w="med" type="none"/>
            </a:ln>
          </p:spPr>
        </p:cxnSp>
        <p:cxnSp>
          <p:nvCxnSpPr>
            <p:cNvPr id="421" name="Shape 421"/>
            <p:cNvCxnSpPr/>
            <p:nvPr/>
          </p:nvCxnSpPr>
          <p:spPr>
            <a:xfrm>
              <a:off x="139744" y="1991501"/>
              <a:ext cx="1500" cy="597300"/>
            </a:xfrm>
            <a:prstGeom prst="straightConnector1">
              <a:avLst/>
            </a:prstGeom>
            <a:noFill/>
            <a:ln cap="flat" cmpd="sng" w="9525">
              <a:solidFill>
                <a:srgbClr val="B7B7B7"/>
              </a:solidFill>
              <a:prstDash val="solid"/>
              <a:round/>
              <a:headEnd len="med" w="med" type="none"/>
              <a:tailEnd len="med" w="med" type="none"/>
            </a:ln>
          </p:spPr>
        </p:cxnSp>
      </p:grpSp>
      <p:sp>
        <p:nvSpPr>
          <p:cNvPr id="422" name="Shape 422"/>
          <p:cNvSpPr txBox="1"/>
          <p:nvPr/>
        </p:nvSpPr>
        <p:spPr>
          <a:xfrm>
            <a:off x="188945" y="37450"/>
            <a:ext cx="7580399"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your styling </a:t>
            </a:r>
            <a:r>
              <a:rPr i="1" lang="en" sz="3600">
                <a:solidFill>
                  <a:schemeClr val="dk1"/>
                </a:solidFill>
                <a:latin typeface="Helvetica Neue"/>
                <a:ea typeface="Helvetica Neue"/>
                <a:cs typeface="Helvetica Neue"/>
                <a:sym typeface="Helvetica Neue"/>
              </a:rPr>
              <a:t>algorithms</a:t>
            </a:r>
            <a:r>
              <a:rPr i="1" lang="en" sz="3600">
                <a:latin typeface="Helvetica Neue"/>
                <a:ea typeface="Helvetica Neue"/>
                <a:cs typeface="Helvetica Neue"/>
                <a:sym typeface="Helvetica Neue"/>
              </a:rPr>
              <a:t> team</a:t>
            </a:r>
          </a:p>
        </p:txBody>
      </p:sp>
      <p:sp>
        <p:nvSpPr>
          <p:cNvPr id="423" name="Shape 423"/>
          <p:cNvSpPr txBox="1"/>
          <p:nvPr/>
        </p:nvSpPr>
        <p:spPr>
          <a:xfrm>
            <a:off x="8347240" y="4012100"/>
            <a:ext cx="5672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katherine</a:t>
            </a:r>
          </a:p>
        </p:txBody>
      </p:sp>
      <p:pic>
        <p:nvPicPr>
          <p:cNvPr id="424" name="Shape 424"/>
          <p:cNvPicPr preferRelativeResize="0"/>
          <p:nvPr/>
        </p:nvPicPr>
        <p:blipFill rotWithShape="1">
          <a:blip r:embed="rId13">
            <a:alphaModFix/>
          </a:blip>
          <a:srcRect b="34362" l="23230" r="17295" t="4979"/>
          <a:stretch/>
        </p:blipFill>
        <p:spPr>
          <a:xfrm>
            <a:off x="8347240" y="3445250"/>
            <a:ext cx="559799" cy="541350"/>
          </a:xfrm>
          <a:prstGeom prst="rect">
            <a:avLst/>
          </a:prstGeom>
          <a:noFill/>
          <a:ln cap="flat" cmpd="sng" w="9525">
            <a:solidFill>
              <a:srgbClr val="434343"/>
            </a:solidFill>
            <a:prstDash val="solid"/>
            <a:round/>
            <a:headEnd len="med" w="med" type="none"/>
            <a:tailEnd len="med" w="med" type="none"/>
          </a:ln>
        </p:spPr>
      </p:pic>
      <p:sp>
        <p:nvSpPr>
          <p:cNvPr id="425" name="Shape 425"/>
          <p:cNvSpPr txBox="1"/>
          <p:nvPr/>
        </p:nvSpPr>
        <p:spPr>
          <a:xfrm>
            <a:off x="7308814" y="4013600"/>
            <a:ext cx="563100"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xian</a:t>
            </a:r>
          </a:p>
        </p:txBody>
      </p:sp>
      <p:pic>
        <p:nvPicPr>
          <p:cNvPr id="426" name="Shape 426"/>
          <p:cNvPicPr preferRelativeResize="0"/>
          <p:nvPr/>
        </p:nvPicPr>
        <p:blipFill>
          <a:blip r:embed="rId14">
            <a:alphaModFix/>
          </a:blip>
          <a:stretch>
            <a:fillRect/>
          </a:stretch>
        </p:blipFill>
        <p:spPr>
          <a:xfrm>
            <a:off x="7308814" y="3461000"/>
            <a:ext cx="560400" cy="560400"/>
          </a:xfrm>
          <a:prstGeom prst="rect">
            <a:avLst/>
          </a:prstGeom>
          <a:noFill/>
          <a:ln cap="flat" cmpd="sng" w="9525">
            <a:solidFill>
              <a:srgbClr val="666666"/>
            </a:solidFill>
            <a:prstDash val="solid"/>
            <a:round/>
            <a:headEnd len="med" w="med" type="none"/>
            <a:tailEnd len="med" w="med" type="none"/>
          </a:ln>
        </p:spPr>
      </p:pic>
      <p:grpSp>
        <p:nvGrpSpPr>
          <p:cNvPr id="427" name="Shape 427"/>
          <p:cNvGrpSpPr/>
          <p:nvPr/>
        </p:nvGrpSpPr>
        <p:grpSpPr>
          <a:xfrm>
            <a:off x="4849714" y="3248987"/>
            <a:ext cx="578399" cy="715337"/>
            <a:chOff x="5528389" y="1766137"/>
            <a:chExt cx="578399" cy="715337"/>
          </a:xfrm>
        </p:grpSpPr>
        <p:sp>
          <p:nvSpPr>
            <p:cNvPr id="428" name="Shape 428"/>
            <p:cNvSpPr txBox="1"/>
            <p:nvPr/>
          </p:nvSpPr>
          <p:spPr>
            <a:xfrm>
              <a:off x="5528389" y="2342875"/>
              <a:ext cx="558599" cy="138599"/>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 sz="900" u="none" cap="none" strike="noStrike">
                  <a:solidFill>
                    <a:srgbClr val="7F7F7F"/>
                  </a:solidFill>
                  <a:latin typeface="Calibri"/>
                  <a:ea typeface="Calibri"/>
                  <a:cs typeface="Calibri"/>
                  <a:sym typeface="Calibri"/>
                </a:rPr>
                <a:t>jasmine</a:t>
              </a:r>
            </a:p>
          </p:txBody>
        </p:sp>
        <p:pic>
          <p:nvPicPr>
            <p:cNvPr id="429" name="Shape 429"/>
            <p:cNvPicPr preferRelativeResize="0"/>
            <p:nvPr/>
          </p:nvPicPr>
          <p:blipFill>
            <a:blip r:embed="rId15">
              <a:alphaModFix/>
            </a:blip>
            <a:stretch>
              <a:fillRect/>
            </a:stretch>
          </p:blipFill>
          <p:spPr>
            <a:xfrm>
              <a:off x="5528389" y="1766137"/>
              <a:ext cx="578399" cy="578399"/>
            </a:xfrm>
            <a:prstGeom prst="rect">
              <a:avLst/>
            </a:prstGeom>
            <a:noFill/>
            <a:ln cap="flat" cmpd="sng" w="9525">
              <a:solidFill>
                <a:srgbClr val="666666"/>
              </a:solidFill>
              <a:prstDash val="solid"/>
              <a:round/>
              <a:headEnd len="med" w="med" type="none"/>
              <a:tailEnd len="med" w="med" type="none"/>
            </a:ln>
          </p:spPr>
        </p:pic>
      </p:grpSp>
    </p:spTree>
  </p:cSld>
  <p:clrMapOvr>
    <a:masterClrMapping/>
  </p:clrMapOvr>
  <p:transition spd="slow">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7" name="Shape 1247"/>
        <p:cNvGrpSpPr/>
        <p:nvPr/>
      </p:nvGrpSpPr>
      <p:grpSpPr>
        <a:xfrm>
          <a:off x="0" y="0"/>
          <a:ext cx="0" cy="0"/>
          <a:chOff x="0" y="0"/>
          <a:chExt cx="0" cy="0"/>
        </a:xfrm>
      </p:grpSpPr>
      <p:pic>
        <p:nvPicPr>
          <p:cNvPr id="1248" name="Shape 1248"/>
          <p:cNvPicPr preferRelativeResize="0"/>
          <p:nvPr/>
        </p:nvPicPr>
        <p:blipFill>
          <a:blip r:embed="rId3">
            <a:alphaModFix/>
          </a:blip>
          <a:stretch>
            <a:fillRect/>
          </a:stretch>
        </p:blipFill>
        <p:spPr>
          <a:xfrm>
            <a:off x="993075" y="680600"/>
            <a:ext cx="7258050" cy="4229100"/>
          </a:xfrm>
          <a:prstGeom prst="rect">
            <a:avLst/>
          </a:prstGeom>
          <a:noFill/>
          <a:ln>
            <a:noFill/>
          </a:ln>
        </p:spPr>
      </p:pic>
      <p:sp>
        <p:nvSpPr>
          <p:cNvPr id="1249" name="Shape 1249"/>
          <p:cNvSpPr txBox="1"/>
          <p:nvPr>
            <p:ph type="title"/>
          </p:nvPr>
        </p:nvSpPr>
        <p:spPr>
          <a:xfrm>
            <a:off x="457200" y="-118671"/>
            <a:ext cx="8229600" cy="857400"/>
          </a:xfrm>
          <a:prstGeom prst="rect">
            <a:avLst/>
          </a:prstGeom>
        </p:spPr>
        <p:txBody>
          <a:bodyPr anchorCtr="0" anchor="b" bIns="91425" lIns="91425" rIns="91425" tIns="91425">
            <a:noAutofit/>
          </a:bodyPr>
          <a:lstStyle/>
          <a:p>
            <a:pPr lvl="0" rtl="0" algn="ctr">
              <a:spcBef>
                <a:spcPts val="0"/>
              </a:spcBef>
              <a:buNone/>
            </a:pPr>
            <a:r>
              <a:rPr b="0" i="1" lang="en">
                <a:latin typeface="Helvetica Neue"/>
                <a:ea typeface="Helvetica Neue"/>
                <a:cs typeface="Helvetica Neue"/>
                <a:sym typeface="Helvetica Neue"/>
              </a:rPr>
              <a:t>attribute labels</a:t>
            </a:r>
          </a:p>
        </p:txBody>
      </p:sp>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3" name="Shape 1253"/>
        <p:cNvGrpSpPr/>
        <p:nvPr/>
      </p:nvGrpSpPr>
      <p:grpSpPr>
        <a:xfrm>
          <a:off x="0" y="0"/>
          <a:ext cx="0" cy="0"/>
          <a:chOff x="0" y="0"/>
          <a:chExt cx="0" cy="0"/>
        </a:xfrm>
      </p:grpSpPr>
      <p:pic>
        <p:nvPicPr>
          <p:cNvPr id="1254" name="Shape 1254"/>
          <p:cNvPicPr preferRelativeResize="0"/>
          <p:nvPr/>
        </p:nvPicPr>
        <p:blipFill>
          <a:blip r:embed="rId3">
            <a:alphaModFix/>
          </a:blip>
          <a:stretch>
            <a:fillRect/>
          </a:stretch>
        </p:blipFill>
        <p:spPr>
          <a:xfrm>
            <a:off x="1219200" y="885825"/>
            <a:ext cx="6705600" cy="3371850"/>
          </a:xfrm>
          <a:prstGeom prst="rect">
            <a:avLst/>
          </a:prstGeom>
          <a:noFill/>
          <a:ln>
            <a:noFill/>
          </a:ln>
        </p:spPr>
      </p:pic>
    </p:spTree>
  </p:cSld>
  <p:clrMapOvr>
    <a:masterClrMapping/>
  </p:clrMapOvr>
  <p:transition spd="slow">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8" name="Shape 1258"/>
        <p:cNvGrpSpPr/>
        <p:nvPr/>
      </p:nvGrpSpPr>
      <p:grpSpPr>
        <a:xfrm>
          <a:off x="0" y="0"/>
          <a:ext cx="0" cy="0"/>
          <a:chOff x="0" y="0"/>
          <a:chExt cx="0" cy="0"/>
        </a:xfrm>
      </p:grpSpPr>
      <p:sp>
        <p:nvSpPr>
          <p:cNvPr id="1259" name="Shape 1259"/>
          <p:cNvSpPr txBox="1"/>
          <p:nvPr/>
        </p:nvSpPr>
        <p:spPr>
          <a:xfrm>
            <a:off x="201850" y="9480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what will Argyle consider soon?</a:t>
            </a:r>
          </a:p>
        </p:txBody>
      </p:sp>
      <p:pic>
        <p:nvPicPr>
          <p:cNvPr id="1260" name="Shape 1260"/>
          <p:cNvPicPr preferRelativeResize="0"/>
          <p:nvPr/>
        </p:nvPicPr>
        <p:blipFill>
          <a:blip r:embed="rId3">
            <a:alphaModFix/>
          </a:blip>
          <a:stretch>
            <a:fillRect/>
          </a:stretch>
        </p:blipFill>
        <p:spPr>
          <a:xfrm>
            <a:off x="523256" y="1466793"/>
            <a:ext cx="1034493" cy="1260974"/>
          </a:xfrm>
          <a:prstGeom prst="rect">
            <a:avLst/>
          </a:prstGeom>
          <a:noFill/>
          <a:ln>
            <a:noFill/>
          </a:ln>
        </p:spPr>
      </p:pic>
      <p:pic>
        <p:nvPicPr>
          <p:cNvPr id="1261" name="Shape 1261"/>
          <p:cNvPicPr preferRelativeResize="0"/>
          <p:nvPr/>
        </p:nvPicPr>
        <p:blipFill>
          <a:blip r:embed="rId4">
            <a:alphaModFix/>
          </a:blip>
          <a:stretch>
            <a:fillRect/>
          </a:stretch>
        </p:blipFill>
        <p:spPr>
          <a:xfrm>
            <a:off x="2523137" y="1485093"/>
            <a:ext cx="1671500" cy="1015324"/>
          </a:xfrm>
          <a:prstGeom prst="rect">
            <a:avLst/>
          </a:prstGeom>
          <a:noFill/>
          <a:ln>
            <a:noFill/>
          </a:ln>
        </p:spPr>
      </p:pic>
      <p:sp>
        <p:nvSpPr>
          <p:cNvPr id="1262" name="Shape 1262"/>
          <p:cNvSpPr txBox="1"/>
          <p:nvPr/>
        </p:nvSpPr>
        <p:spPr>
          <a:xfrm>
            <a:off x="178600" y="3438980"/>
            <a:ext cx="8517899" cy="8574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44444"/>
                </a:solidFill>
              </a:rPr>
              <a:t>I am interested in a cute pair of stylish but casual shorts, also light colored jeans like you showed in the stich fix picture with the Justine Split Neck Top also would be great.</a:t>
            </a:r>
          </a:p>
        </p:txBody>
      </p:sp>
      <p:pic>
        <p:nvPicPr>
          <p:cNvPr id="1263" name="Shape 1263"/>
          <p:cNvPicPr preferRelativeResize="0"/>
          <p:nvPr/>
        </p:nvPicPr>
        <p:blipFill>
          <a:blip r:embed="rId5">
            <a:alphaModFix/>
          </a:blip>
          <a:stretch>
            <a:fillRect/>
          </a:stretch>
        </p:blipFill>
        <p:spPr>
          <a:xfrm>
            <a:off x="178600" y="3037105"/>
            <a:ext cx="3135937" cy="488150"/>
          </a:xfrm>
          <a:prstGeom prst="rect">
            <a:avLst/>
          </a:prstGeom>
          <a:noFill/>
          <a:ln>
            <a:noFill/>
          </a:ln>
        </p:spPr>
      </p:pic>
      <p:pic>
        <p:nvPicPr>
          <p:cNvPr id="1264" name="Shape 1264"/>
          <p:cNvPicPr preferRelativeResize="0"/>
          <p:nvPr/>
        </p:nvPicPr>
        <p:blipFill rotWithShape="1">
          <a:blip r:embed="rId6">
            <a:alphaModFix/>
          </a:blip>
          <a:srcRect b="0" l="0" r="0" t="0"/>
          <a:stretch/>
        </p:blipFill>
        <p:spPr>
          <a:xfrm>
            <a:off x="4792323" y="1485093"/>
            <a:ext cx="844500" cy="844500"/>
          </a:xfrm>
          <a:prstGeom prst="rect">
            <a:avLst/>
          </a:prstGeom>
          <a:noFill/>
          <a:ln>
            <a:noFill/>
          </a:ln>
        </p:spPr>
      </p:pic>
      <p:pic>
        <p:nvPicPr>
          <p:cNvPr id="1265" name="Shape 1265"/>
          <p:cNvPicPr preferRelativeResize="0"/>
          <p:nvPr/>
        </p:nvPicPr>
        <p:blipFill>
          <a:blip r:embed="rId7">
            <a:alphaModFix/>
          </a:blip>
          <a:stretch>
            <a:fillRect/>
          </a:stretch>
        </p:blipFill>
        <p:spPr>
          <a:xfrm>
            <a:off x="5705687" y="1485093"/>
            <a:ext cx="857402" cy="857399"/>
          </a:xfrm>
          <a:prstGeom prst="rect">
            <a:avLst/>
          </a:prstGeom>
          <a:noFill/>
          <a:ln>
            <a:noFill/>
          </a:ln>
        </p:spPr>
      </p:pic>
      <p:pic>
        <p:nvPicPr>
          <p:cNvPr id="1266" name="Shape 1266"/>
          <p:cNvPicPr preferRelativeResize="0"/>
          <p:nvPr/>
        </p:nvPicPr>
        <p:blipFill>
          <a:blip r:embed="rId8">
            <a:alphaModFix/>
          </a:blip>
          <a:stretch>
            <a:fillRect/>
          </a:stretch>
        </p:blipFill>
        <p:spPr>
          <a:xfrm>
            <a:off x="7146708" y="1485093"/>
            <a:ext cx="1526541" cy="1142474"/>
          </a:xfrm>
          <a:prstGeom prst="rect">
            <a:avLst/>
          </a:prstGeom>
          <a:noFill/>
          <a:ln>
            <a:noFill/>
          </a:ln>
        </p:spPr>
      </p:pic>
      <p:sp>
        <p:nvSpPr>
          <p:cNvPr id="1267" name="Shape 1267"/>
          <p:cNvSpPr txBox="1"/>
          <p:nvPr/>
        </p:nvSpPr>
        <p:spPr>
          <a:xfrm>
            <a:off x="329325" y="960975"/>
            <a:ext cx="17237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inseam</a:t>
            </a:r>
          </a:p>
        </p:txBody>
      </p:sp>
      <p:sp>
        <p:nvSpPr>
          <p:cNvPr id="1268" name="Shape 1268"/>
          <p:cNvSpPr txBox="1"/>
          <p:nvPr/>
        </p:nvSpPr>
        <p:spPr>
          <a:xfrm>
            <a:off x="2647325" y="960975"/>
            <a:ext cx="13272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location</a:t>
            </a:r>
          </a:p>
        </p:txBody>
      </p:sp>
      <p:sp>
        <p:nvSpPr>
          <p:cNvPr id="1269" name="Shape 1269"/>
          <p:cNvSpPr txBox="1"/>
          <p:nvPr/>
        </p:nvSpPr>
        <p:spPr>
          <a:xfrm>
            <a:off x="4873525" y="960975"/>
            <a:ext cx="1924499"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client history</a:t>
            </a:r>
          </a:p>
        </p:txBody>
      </p:sp>
      <p:sp>
        <p:nvSpPr>
          <p:cNvPr id="1270" name="Shape 1270"/>
          <p:cNvSpPr txBox="1"/>
          <p:nvPr/>
        </p:nvSpPr>
        <p:spPr>
          <a:xfrm>
            <a:off x="7544625" y="960975"/>
            <a:ext cx="915000" cy="3783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666666"/>
                </a:solidFill>
                <a:latin typeface="Helvetica Neue"/>
                <a:ea typeface="Helvetica Neue"/>
                <a:cs typeface="Helvetica Neue"/>
                <a:sym typeface="Helvetica Neue"/>
              </a:rPr>
              <a:t>color</a:t>
            </a:r>
          </a:p>
        </p:txBody>
      </p:sp>
      <p:pic>
        <p:nvPicPr>
          <p:cNvPr id="1271" name="Shape 1271"/>
          <p:cNvPicPr preferRelativeResize="0"/>
          <p:nvPr/>
        </p:nvPicPr>
        <p:blipFill>
          <a:blip r:embed="rId9">
            <a:alphaModFix/>
          </a:blip>
          <a:stretch>
            <a:fillRect/>
          </a:stretch>
        </p:blipFill>
        <p:spPr>
          <a:xfrm>
            <a:off x="5160050" y="2399225"/>
            <a:ext cx="344799" cy="344799"/>
          </a:xfrm>
          <a:prstGeom prst="rect">
            <a:avLst/>
          </a:prstGeom>
          <a:noFill/>
          <a:ln>
            <a:noFill/>
          </a:ln>
        </p:spPr>
      </p:pic>
      <p:pic>
        <p:nvPicPr>
          <p:cNvPr id="1272" name="Shape 1272"/>
          <p:cNvPicPr preferRelativeResize="0"/>
          <p:nvPr/>
        </p:nvPicPr>
        <p:blipFill>
          <a:blip r:embed="rId9">
            <a:alphaModFix/>
          </a:blip>
          <a:stretch>
            <a:fillRect/>
          </a:stretch>
        </p:blipFill>
        <p:spPr>
          <a:xfrm>
            <a:off x="5962000" y="2412129"/>
            <a:ext cx="344799" cy="344799"/>
          </a:xfrm>
          <a:prstGeom prst="rect">
            <a:avLst/>
          </a:prstGeom>
          <a:noFill/>
          <a:ln>
            <a:noFill/>
          </a:ln>
        </p:spPr>
      </p:pic>
      <p:cxnSp>
        <p:nvCxnSpPr>
          <p:cNvPr id="1273" name="Shape 1273"/>
          <p:cNvCxnSpPr/>
          <p:nvPr/>
        </p:nvCxnSpPr>
        <p:spPr>
          <a:xfrm rot="10800000">
            <a:off x="5925425" y="2346550"/>
            <a:ext cx="442799" cy="366599"/>
          </a:xfrm>
          <a:prstGeom prst="straightConnector1">
            <a:avLst/>
          </a:prstGeom>
          <a:noFill/>
          <a:ln cap="flat" cmpd="sng" w="38100">
            <a:solidFill>
              <a:schemeClr val="dk2"/>
            </a:solidFill>
            <a:prstDash val="solid"/>
            <a:round/>
            <a:headEnd len="lg" w="lg" type="none"/>
            <a:tailEnd len="lg" w="lg" type="none"/>
          </a:ln>
        </p:spPr>
      </p:cxnSp>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7" name="Shape 1277"/>
        <p:cNvGrpSpPr/>
        <p:nvPr/>
      </p:nvGrpSpPr>
      <p:grpSpPr>
        <a:xfrm>
          <a:off x="0" y="0"/>
          <a:ext cx="0" cy="0"/>
          <a:chOff x="0" y="0"/>
          <a:chExt cx="0" cy="0"/>
        </a:xfrm>
      </p:grpSpPr>
      <p:sp>
        <p:nvSpPr>
          <p:cNvPr id="1278" name="Shape 1278"/>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fin</a:t>
            </a:r>
          </a:p>
        </p:txBody>
      </p:sp>
      <p:sp>
        <p:nvSpPr>
          <p:cNvPr id="1279" name="Shape 1279"/>
          <p:cNvSpPr txBox="1"/>
          <p:nvPr/>
        </p:nvSpPr>
        <p:spPr>
          <a:xfrm>
            <a:off x="998425" y="1282175"/>
            <a:ext cx="6375899" cy="3074399"/>
          </a:xfrm>
          <a:prstGeom prst="rect">
            <a:avLst/>
          </a:prstGeom>
          <a:noFill/>
          <a:ln>
            <a:noFill/>
          </a:ln>
        </p:spPr>
        <p:txBody>
          <a:bodyPr anchorCtr="0" anchor="t" bIns="91425" lIns="91425" rIns="91425" tIns="91425">
            <a:noAutofit/>
          </a:bodyPr>
          <a:lstStyle/>
          <a:p>
            <a:pPr indent="-419100" lvl="0" marL="457200" rtl="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your styling algorithms team</a:t>
            </a:r>
          </a:p>
          <a:p>
            <a:pPr lvl="0" rtl="0">
              <a:spcBef>
                <a:spcPts val="0"/>
              </a:spcBef>
              <a:buNone/>
            </a:pPr>
            <a:r>
              <a:t/>
            </a:r>
            <a:endParaRPr sz="3000">
              <a:solidFill>
                <a:srgbClr val="666666"/>
              </a:solidFill>
              <a:latin typeface="Helvetica Neue"/>
              <a:ea typeface="Helvetica Neue"/>
              <a:cs typeface="Helvetica Neue"/>
              <a:sym typeface="Helvetica Neue"/>
            </a:endParaRPr>
          </a:p>
          <a:p>
            <a:pPr indent="-419100" lvl="0" marL="457200" rtl="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how the styling algorithm works</a:t>
            </a:r>
          </a:p>
          <a:p>
            <a:pPr lvl="0" rtl="0">
              <a:spcBef>
                <a:spcPts val="0"/>
              </a:spcBef>
              <a:buNone/>
            </a:pPr>
            <a:r>
              <a:t/>
            </a:r>
            <a:endParaRPr sz="3000">
              <a:solidFill>
                <a:srgbClr val="666666"/>
              </a:solidFill>
              <a:latin typeface="Helvetica Neue"/>
              <a:ea typeface="Helvetica Neue"/>
              <a:cs typeface="Helvetica Neue"/>
              <a:sym typeface="Helvetica Neue"/>
            </a:endParaRPr>
          </a:p>
          <a:p>
            <a:pPr indent="-419100" lvl="0" marL="457200" rtl="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the future of algorithms</a:t>
            </a:r>
          </a:p>
        </p:txBody>
      </p:sp>
      <p:sp>
        <p:nvSpPr>
          <p:cNvPr id="1280" name="Shape 1280"/>
          <p:cNvSpPr txBox="1"/>
          <p:nvPr/>
        </p:nvSpPr>
        <p:spPr>
          <a:xfrm>
            <a:off x="1105450" y="3998500"/>
            <a:ext cx="5610900" cy="8007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FF0000"/>
                </a:solidFill>
                <a:latin typeface="Helvetica Neue"/>
                <a:ea typeface="Helvetica Neue"/>
                <a:cs typeface="Helvetica Neue"/>
                <a:sym typeface="Helvetica Neue"/>
              </a:rPr>
              <a:t>questions!?</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nvSpPr>
        <p:spPr>
          <a:xfrm>
            <a:off x="445725" y="113650"/>
            <a:ext cx="8471400" cy="646499"/>
          </a:xfrm>
          <a:prstGeom prst="rect">
            <a:avLst/>
          </a:prstGeom>
          <a:noFill/>
          <a:ln>
            <a:noFill/>
          </a:ln>
        </p:spPr>
        <p:txBody>
          <a:bodyPr anchorCtr="0" anchor="t" bIns="91425" lIns="91425" rIns="91425" tIns="91425">
            <a:noAutofit/>
          </a:bodyPr>
          <a:lstStyle/>
          <a:p>
            <a:pPr lvl="0" rtl="0">
              <a:spcBef>
                <a:spcPts val="0"/>
              </a:spcBef>
              <a:buNone/>
            </a:pPr>
            <a:r>
              <a:rPr i="1" lang="en" sz="3600">
                <a:latin typeface="Helvetica Neue"/>
                <a:ea typeface="Helvetica Neue"/>
                <a:cs typeface="Helvetica Neue"/>
                <a:sym typeface="Helvetica Neue"/>
              </a:rPr>
              <a:t>the plan</a:t>
            </a:r>
          </a:p>
        </p:txBody>
      </p:sp>
      <p:sp>
        <p:nvSpPr>
          <p:cNvPr id="435" name="Shape 435"/>
          <p:cNvSpPr txBox="1"/>
          <p:nvPr/>
        </p:nvSpPr>
        <p:spPr>
          <a:xfrm>
            <a:off x="998425" y="1282175"/>
            <a:ext cx="6375899" cy="3074399"/>
          </a:xfrm>
          <a:prstGeom prst="rect">
            <a:avLst/>
          </a:prstGeom>
          <a:noFill/>
          <a:ln>
            <a:noFill/>
          </a:ln>
        </p:spPr>
        <p:txBody>
          <a:bodyPr anchorCtr="0" anchor="t" bIns="91425" lIns="91425" rIns="91425" tIns="91425">
            <a:noAutofit/>
          </a:bodyPr>
          <a:lstStyle/>
          <a:p>
            <a:pPr indent="-419100" lvl="0" marL="457200" rtl="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your styling algorithms team</a:t>
            </a:r>
          </a:p>
          <a:p>
            <a:pPr lvl="0" rtl="0">
              <a:spcBef>
                <a:spcPts val="0"/>
              </a:spcBef>
              <a:buNone/>
            </a:pPr>
            <a:r>
              <a:t/>
            </a:r>
            <a:endParaRPr sz="3000">
              <a:solidFill>
                <a:srgbClr val="666666"/>
              </a:solidFill>
              <a:latin typeface="Helvetica Neue"/>
              <a:ea typeface="Helvetica Neue"/>
              <a:cs typeface="Helvetica Neue"/>
              <a:sym typeface="Helvetica Neue"/>
            </a:endParaRPr>
          </a:p>
          <a:p>
            <a:pPr indent="-419100" lvl="0" marL="457200" rtl="0">
              <a:spcBef>
                <a:spcPts val="0"/>
              </a:spcBef>
              <a:buSzPct val="100000"/>
              <a:buFont typeface="Helvetica Neue"/>
              <a:buChar char="●"/>
            </a:pPr>
            <a:r>
              <a:rPr lang="en" sz="3000">
                <a:latin typeface="Helvetica Neue"/>
                <a:ea typeface="Helvetica Neue"/>
                <a:cs typeface="Helvetica Neue"/>
                <a:sym typeface="Helvetica Neue"/>
              </a:rPr>
              <a:t>how the styling algorithm works</a:t>
            </a:r>
          </a:p>
          <a:p>
            <a:pPr lvl="0" rtl="0">
              <a:spcBef>
                <a:spcPts val="0"/>
              </a:spcBef>
              <a:buNone/>
            </a:pPr>
            <a:r>
              <a:t/>
            </a:r>
            <a:endParaRPr sz="3000">
              <a:solidFill>
                <a:srgbClr val="666666"/>
              </a:solidFill>
              <a:latin typeface="Helvetica Neue"/>
              <a:ea typeface="Helvetica Neue"/>
              <a:cs typeface="Helvetica Neue"/>
              <a:sym typeface="Helvetica Neue"/>
            </a:endParaRPr>
          </a:p>
          <a:p>
            <a:pPr indent="-419100" lvl="0" marL="457200" rtl="0">
              <a:spcBef>
                <a:spcPts val="0"/>
              </a:spcBef>
              <a:buClr>
                <a:srgbClr val="666666"/>
              </a:buClr>
              <a:buSzPct val="100000"/>
              <a:buFont typeface="Helvetica Neue"/>
              <a:buChar char="●"/>
            </a:pPr>
            <a:r>
              <a:rPr lang="en" sz="3000">
                <a:solidFill>
                  <a:srgbClr val="666666"/>
                </a:solidFill>
                <a:latin typeface="Helvetica Neue"/>
                <a:ea typeface="Helvetica Neue"/>
                <a:cs typeface="Helvetica Neue"/>
                <a:sym typeface="Helvetica Neue"/>
              </a:rPr>
              <a:t>the future of algorithms</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pic>
        <p:nvPicPr>
          <p:cNvPr id="440" name="Shape 440"/>
          <p:cNvPicPr preferRelativeResize="0"/>
          <p:nvPr/>
        </p:nvPicPr>
        <p:blipFill>
          <a:blip r:embed="rId3">
            <a:alphaModFix/>
          </a:blip>
          <a:stretch>
            <a:fillRect/>
          </a:stretch>
        </p:blipFill>
        <p:spPr>
          <a:xfrm>
            <a:off x="654310" y="-2"/>
            <a:ext cx="8031089" cy="5091700"/>
          </a:xfrm>
          <a:prstGeom prst="rect">
            <a:avLst/>
          </a:prstGeom>
          <a:noFill/>
          <a:ln>
            <a:noFill/>
          </a:ln>
        </p:spPr>
      </p:pic>
    </p:spTree>
  </p:cSld>
  <p:clrMapOvr>
    <a:masterClrMapping/>
  </p:clrMapOvr>
  <p:transition spd="slow">
    <p:fade/>
  </p:transition>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itch_Fix_With_Brandon_Font-1">
  <a:themeElements>
    <a:clrScheme name="Stitch Fix">
      <a:dk1>
        <a:srgbClr val="453635"/>
      </a:dk1>
      <a:lt1>
        <a:srgbClr val="FEFAF7"/>
      </a:lt1>
      <a:dk2>
        <a:srgbClr val="90D1C8"/>
      </a:dk2>
      <a:lt2>
        <a:srgbClr val="FFFFFF"/>
      </a:lt2>
      <a:accent1>
        <a:srgbClr val="045A8D"/>
      </a:accent1>
      <a:accent2>
        <a:srgbClr val="2B8CBE"/>
      </a:accent2>
      <a:accent3>
        <a:srgbClr val="74A9CF"/>
      </a:accent3>
      <a:accent4>
        <a:srgbClr val="A6BDDB"/>
      </a:accent4>
      <a:accent5>
        <a:srgbClr val="D0D1E6"/>
      </a:accent5>
      <a:accent6>
        <a:srgbClr val="F1EEF6"/>
      </a:accent6>
      <a:hlink>
        <a:srgbClr val="67BAAF"/>
      </a:hlink>
      <a:folHlink>
        <a:srgbClr val="7498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